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35"/>
  </p:notesMasterIdLst>
  <p:sldIdLst>
    <p:sldId id="256" r:id="rId5"/>
    <p:sldId id="259" r:id="rId6"/>
    <p:sldId id="260" r:id="rId7"/>
    <p:sldId id="288" r:id="rId8"/>
    <p:sldId id="301" r:id="rId9"/>
    <p:sldId id="300" r:id="rId10"/>
    <p:sldId id="262" r:id="rId11"/>
    <p:sldId id="287" r:id="rId12"/>
    <p:sldId id="267" r:id="rId13"/>
    <p:sldId id="304" r:id="rId14"/>
    <p:sldId id="294" r:id="rId15"/>
    <p:sldId id="295" r:id="rId16"/>
    <p:sldId id="286" r:id="rId17"/>
    <p:sldId id="305" r:id="rId18"/>
    <p:sldId id="261" r:id="rId19"/>
    <p:sldId id="292" r:id="rId20"/>
    <p:sldId id="307" r:id="rId21"/>
    <p:sldId id="297" r:id="rId22"/>
    <p:sldId id="291" r:id="rId23"/>
    <p:sldId id="298" r:id="rId24"/>
    <p:sldId id="306" r:id="rId25"/>
    <p:sldId id="309" r:id="rId26"/>
    <p:sldId id="312" r:id="rId27"/>
    <p:sldId id="310" r:id="rId28"/>
    <p:sldId id="311" r:id="rId29"/>
    <p:sldId id="289" r:id="rId30"/>
    <p:sldId id="299" r:id="rId31"/>
    <p:sldId id="308" r:id="rId32"/>
    <p:sldId id="303" r:id="rId33"/>
    <p:sldId id="290" r:id="rId3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Lexend Deca" panose="020B0604020202020204" charset="0"/>
      <p:regular r:id="rId40"/>
      <p:bold r:id="rId41"/>
    </p:embeddedFont>
    <p:embeddedFont>
      <p:font typeface="Lexend Deca Medium" panose="020B0604020202020204" charset="0"/>
      <p:regular r:id="rId42"/>
      <p:bold r:id="rId43"/>
    </p:embeddedFont>
    <p:embeddedFont>
      <p:font typeface="Metrophobic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FA1F3-CEB0-0A69-AC21-9FDD51BBA4F9}" v="53" dt="2024-05-02T14:26:10.934"/>
    <p1510:client id="{81EAC15B-AF59-6E97-DE88-50FEB97090BD}" v="108" dt="2024-05-02T14:32:33.122"/>
    <p1510:client id="{867A6AB3-3FAA-AEF2-D56D-F6395774C5A5}" v="27" dt="2024-05-02T03:15:37.378"/>
  </p1510:revLst>
</p1510:revInfo>
</file>

<file path=ppt/tableStyles.xml><?xml version="1.0" encoding="utf-8"?>
<a:tblStyleLst xmlns:a="http://schemas.openxmlformats.org/drawingml/2006/main" def="{75AACAB7-8B0C-4D7E-9EA3-734509639821}">
  <a:tblStyle styleId="{75AACAB7-8B0C-4D7E-9EA3-7345096398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Adawn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9954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86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1649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1018659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4248306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2952078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681340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295581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193004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Adawn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211607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Injuu</a:t>
            </a:r>
          </a:p>
        </p:txBody>
      </p:sp>
    </p:spTree>
    <p:extLst>
      <p:ext uri="{BB962C8B-B14F-4D97-AF65-F5344CB8AC3E}">
        <p14:creationId xmlns:p14="http://schemas.microsoft.com/office/powerpoint/2010/main" val="326086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</a:p>
        </p:txBody>
      </p:sp>
    </p:spTree>
    <p:extLst>
      <p:ext uri="{BB962C8B-B14F-4D97-AF65-F5344CB8AC3E}">
        <p14:creationId xmlns:p14="http://schemas.microsoft.com/office/powerpoint/2010/main" val="1144334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820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701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3329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6063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4612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2898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Jui</a:t>
            </a:r>
          </a:p>
        </p:txBody>
      </p:sp>
    </p:spTree>
    <p:extLst>
      <p:ext uri="{BB962C8B-B14F-4D97-AF65-F5344CB8AC3E}">
        <p14:creationId xmlns:p14="http://schemas.microsoft.com/office/powerpoint/2010/main" val="2449897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64e80a0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64e80a0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Adawn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762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Adawn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3571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64e80a0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64e80a0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Adawn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0805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a27d405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a27d405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Adawn</a:t>
            </a:r>
          </a:p>
          <a:p>
            <a:pPr>
              <a:buNone/>
            </a:pPr>
            <a:r>
              <a:rPr lang="en-US"/>
              <a:t>1892 users</a:t>
            </a:r>
            <a:br>
              <a:rPr lang="en-US"/>
            </a:br>
            <a:r>
              <a:rPr lang="en-US"/>
              <a:t>17632 artists</a:t>
            </a:r>
          </a:p>
          <a:p>
            <a:pPr>
              <a:buNone/>
            </a:pPr>
            <a:endParaRPr lang="en-US" b="1"/>
          </a:p>
          <a:p>
            <a:pPr>
              <a:buNone/>
            </a:pPr>
            <a:r>
              <a:rPr lang="en-US" b="1"/>
              <a:t>Tables</a:t>
            </a:r>
            <a:endParaRPr lang="en-US"/>
          </a:p>
          <a:p>
            <a:pPr>
              <a:buNone/>
            </a:pPr>
            <a:r>
              <a:rPr lang="en-US"/>
              <a:t>* artists - This file contains information about music artists listened and tagged by the users.</a:t>
            </a:r>
          </a:p>
          <a:p>
            <a:pPr>
              <a:buNone/>
            </a:pPr>
            <a:r>
              <a:rPr lang="en-US"/>
              <a:t>* tags – </a:t>
            </a:r>
            <a:r>
              <a:rPr lang="en-US" err="1"/>
              <a:t>TagValue</a:t>
            </a:r>
            <a:r>
              <a:rPr lang="en-US"/>
              <a:t> (Hashtags...</a:t>
            </a:r>
            <a:r>
              <a:rPr lang="en-US" err="1"/>
              <a:t>eg.</a:t>
            </a:r>
            <a:r>
              <a:rPr lang="en-US"/>
              <a:t> "80's", "indie", "thrash metal"</a:t>
            </a:r>
          </a:p>
          <a:p>
            <a:pPr>
              <a:buNone/>
            </a:pPr>
            <a:r>
              <a:rPr lang="en-US"/>
              <a:t>* </a:t>
            </a:r>
            <a:r>
              <a:rPr lang="en-US" err="1"/>
              <a:t>userArtists</a:t>
            </a:r>
            <a:r>
              <a:rPr lang="en-US"/>
              <a:t> – user listening count </a:t>
            </a:r>
          </a:p>
          <a:p>
            <a:pPr>
              <a:buNone/>
            </a:pPr>
            <a:r>
              <a:rPr lang="en-US"/>
              <a:t>* </a:t>
            </a:r>
            <a:r>
              <a:rPr lang="en-US" err="1"/>
              <a:t>userTaggedartists</a:t>
            </a:r>
            <a:r>
              <a:rPr lang="en-US"/>
              <a:t>-timestamps</a:t>
            </a:r>
          </a:p>
          <a:p>
            <a:pPr>
              <a:buNone/>
            </a:pPr>
            <a:r>
              <a:rPr lang="en-US"/>
              <a:t>* </a:t>
            </a:r>
            <a:r>
              <a:rPr lang="en-US" err="1"/>
              <a:t>user_friends</a:t>
            </a:r>
            <a:br>
              <a:rPr lang="en-US"/>
            </a:br>
            <a:r>
              <a:rPr lang="en-US"/>
              <a:t>These files contain the friend relations between users in the database.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a27d405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a27d405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/>
              <a:t>Adawn</a:t>
            </a:r>
          </a:p>
          <a:p>
            <a:pPr marL="0" indent="0">
              <a:buNone/>
            </a:pPr>
            <a:r>
              <a:rPr lang="en-GB"/>
              <a:t>We started by cleaning the data using SQL </a:t>
            </a:r>
            <a:endParaRPr lang="en-US"/>
          </a:p>
          <a:p>
            <a:pPr marL="0" indent="0">
              <a:buNone/>
            </a:pPr>
            <a:r>
              <a:rPr lang="en-GB"/>
              <a:t>We checked for data errors and inconsistencies. Some artist names contained special characters that were not correctly displayed due to encoding issues.</a:t>
            </a:r>
          </a:p>
          <a:p>
            <a:pPr marL="0" indent="0">
              <a:buNone/>
            </a:pPr>
            <a:r>
              <a:rPr lang="en-GB"/>
              <a:t>We handle the encoding of the special characters in python, we did experience some challenges that we will touch on as we continue on with the presentation</a:t>
            </a:r>
          </a:p>
          <a:p>
            <a:pPr marL="0" indent="0">
              <a:buNone/>
            </a:pPr>
            <a:r>
              <a:rPr lang="en-GB"/>
              <a:t>We standardize the data, we opted for capitalizing the text fields</a:t>
            </a:r>
          </a:p>
          <a:p>
            <a:pPr marL="0" indent="0">
              <a:buNone/>
            </a:pPr>
            <a:r>
              <a:rPr lang="en-GB"/>
              <a:t>We check and remove duplicates. 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172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d64e80a0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d64e80a0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hasCustomPrompt="1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2"/>
          </p:nvPr>
        </p:nvSpPr>
        <p:spPr>
          <a:xfrm>
            <a:off x="2402125" y="3319617"/>
            <a:ext cx="4045200" cy="37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SECTION_TITLE_AND_DESCRIPTION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343275" y="1530525"/>
            <a:ext cx="3972600" cy="914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343275" y="2675200"/>
            <a:ext cx="2999100" cy="111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650550" y="1152475"/>
            <a:ext cx="6773400" cy="1133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3351350" y="1709625"/>
            <a:ext cx="37536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2"/>
          </p:nvPr>
        </p:nvSpPr>
        <p:spPr>
          <a:xfrm>
            <a:off x="3351350" y="1355825"/>
            <a:ext cx="19656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3"/>
          </p:nvPr>
        </p:nvSpPr>
        <p:spPr>
          <a:xfrm>
            <a:off x="3351350" y="2780700"/>
            <a:ext cx="37536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4"/>
          </p:nvPr>
        </p:nvSpPr>
        <p:spPr>
          <a:xfrm>
            <a:off x="3351350" y="2426900"/>
            <a:ext cx="19656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5"/>
          </p:nvPr>
        </p:nvSpPr>
        <p:spPr>
          <a:xfrm>
            <a:off x="3351350" y="3851775"/>
            <a:ext cx="37536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6"/>
          </p:nvPr>
        </p:nvSpPr>
        <p:spPr>
          <a:xfrm>
            <a:off x="3351350" y="3497975"/>
            <a:ext cx="19656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ONLY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2633000" y="1959950"/>
            <a:ext cx="2252100" cy="562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2"/>
          </p:nvPr>
        </p:nvSpPr>
        <p:spPr>
          <a:xfrm>
            <a:off x="2633001" y="1574850"/>
            <a:ext cx="14064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3"/>
          </p:nvPr>
        </p:nvSpPr>
        <p:spPr>
          <a:xfrm>
            <a:off x="6171999" y="1959950"/>
            <a:ext cx="2252100" cy="562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4"/>
          </p:nvPr>
        </p:nvSpPr>
        <p:spPr>
          <a:xfrm>
            <a:off x="6172000" y="1574850"/>
            <a:ext cx="14064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5"/>
          </p:nvPr>
        </p:nvSpPr>
        <p:spPr>
          <a:xfrm>
            <a:off x="2633000" y="3610100"/>
            <a:ext cx="2252100" cy="562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6"/>
          </p:nvPr>
        </p:nvSpPr>
        <p:spPr>
          <a:xfrm>
            <a:off x="2633001" y="3225000"/>
            <a:ext cx="14064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7"/>
          </p:nvPr>
        </p:nvSpPr>
        <p:spPr>
          <a:xfrm>
            <a:off x="6171999" y="3610100"/>
            <a:ext cx="2252100" cy="562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8"/>
          </p:nvPr>
        </p:nvSpPr>
        <p:spPr>
          <a:xfrm>
            <a:off x="6172000" y="3225000"/>
            <a:ext cx="14064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4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6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7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8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9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3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4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5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ONLY_1_1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4347813" y="1709625"/>
            <a:ext cx="37536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4347821" y="1355825"/>
            <a:ext cx="16560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4347813" y="2780700"/>
            <a:ext cx="37536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4347821" y="2426900"/>
            <a:ext cx="16560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4347813" y="3851775"/>
            <a:ext cx="37536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4347821" y="3497975"/>
            <a:ext cx="16560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7" hasCustomPrompt="1"/>
          </p:nvPr>
        </p:nvSpPr>
        <p:spPr>
          <a:xfrm>
            <a:off x="1848738" y="1395650"/>
            <a:ext cx="22593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8" hasCustomPrompt="1"/>
          </p:nvPr>
        </p:nvSpPr>
        <p:spPr>
          <a:xfrm>
            <a:off x="1848738" y="2452638"/>
            <a:ext cx="22593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9" hasCustomPrompt="1"/>
          </p:nvPr>
        </p:nvSpPr>
        <p:spPr>
          <a:xfrm>
            <a:off x="1848738" y="3509625"/>
            <a:ext cx="22593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ONLY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6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7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8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9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20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21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2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3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4" hasCustomPrompt="1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 idx="25" hasCustomPrompt="1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26" hasCustomPrompt="1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 idx="27" hasCustomPrompt="1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28" hasCustomPrompt="1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 idx="29" hasCustomPrompt="1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30" hasCustomPrompt="1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31" hasCustomPrompt="1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 idx="32" hasCustomPrompt="1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1"/>
          <p:cNvSpPr txBox="1">
            <a:spLocks noGrp="1"/>
          </p:cNvSpPr>
          <p:nvPr>
            <p:ph type="title" idx="33" hasCustomPrompt="1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/>
          </p:nvPr>
        </p:nvSpPr>
        <p:spPr>
          <a:xfrm>
            <a:off x="2624250" y="1070938"/>
            <a:ext cx="4262100" cy="822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2624250" y="2396100"/>
            <a:ext cx="4262100" cy="75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2"/>
          </p:nvPr>
        </p:nvSpPr>
        <p:spPr>
          <a:xfrm>
            <a:off x="2624250" y="1993467"/>
            <a:ext cx="4262100" cy="359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2624250" y="3831725"/>
            <a:ext cx="44709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lang="en" sz="10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650550" y="1152475"/>
            <a:ext cx="6773400" cy="341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THE</a:t>
            </a:r>
            <a:r>
              <a:rPr lang="en" sz="5500">
                <a:solidFill>
                  <a:schemeClr val="dk2"/>
                </a:solidFill>
              </a:rPr>
              <a:t> </a:t>
            </a:r>
            <a:endParaRPr lang="en-US" sz="5500">
              <a:solidFill>
                <a:schemeClr val="dk2"/>
              </a:solidFill>
            </a:endParaRPr>
          </a:p>
          <a:p>
            <a:r>
              <a:rPr lang="en" sz="4300">
                <a:solidFill>
                  <a:schemeClr val="lt2"/>
                </a:solidFill>
              </a:rPr>
              <a:t>TREBLE MAKERS!</a:t>
            </a:r>
            <a:endParaRPr lang="en-US" sz="4500">
              <a:solidFill>
                <a:schemeClr val="lt2"/>
              </a:solidFill>
            </a:endParaRP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/>
              <a:t>Jui Nagarkar, Adawn Symonette, </a:t>
            </a:r>
            <a:r>
              <a:rPr lang="en" err="1"/>
              <a:t>Injuu</a:t>
            </a:r>
            <a:r>
              <a:rPr lang="en"/>
              <a:t> </a:t>
            </a:r>
            <a:r>
              <a:rPr lang="en" err="1"/>
              <a:t>Jyenis</a:t>
            </a:r>
            <a:r>
              <a:rPr lang="en"/>
              <a:t>, &amp; Jack Deveney</a:t>
            </a:r>
          </a:p>
        </p:txBody>
      </p:sp>
      <p:grpSp>
        <p:nvGrpSpPr>
          <p:cNvPr id="200" name="Google Shape;200;p28"/>
          <p:cNvGrpSpPr/>
          <p:nvPr/>
        </p:nvGrpSpPr>
        <p:grpSpPr>
          <a:xfrm>
            <a:off x="3804003" y="4171990"/>
            <a:ext cx="4215958" cy="146102"/>
            <a:chOff x="3974600" y="4171990"/>
            <a:chExt cx="4215958" cy="146102"/>
          </a:xfrm>
        </p:grpSpPr>
        <p:sp>
          <p:nvSpPr>
            <p:cNvPr id="201" name="Google Shape;201;p28"/>
            <p:cNvSpPr/>
            <p:nvPr/>
          </p:nvSpPr>
          <p:spPr>
            <a:xfrm>
              <a:off x="4076958" y="4227258"/>
              <a:ext cx="4113600" cy="3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3974600" y="4205971"/>
              <a:ext cx="118050" cy="68772"/>
            </a:xfrm>
            <a:custGeom>
              <a:avLst/>
              <a:gdLst/>
              <a:ahLst/>
              <a:cxnLst/>
              <a:rect l="l" t="t" r="r" b="b"/>
              <a:pathLst>
                <a:path w="11304" h="680" extrusionOk="0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4093364" y="417199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2402125" y="3986650"/>
            <a:ext cx="1314377" cy="482094"/>
            <a:chOff x="2402125" y="3986650"/>
            <a:chExt cx="1314377" cy="482094"/>
          </a:xfrm>
        </p:grpSpPr>
        <p:sp>
          <p:nvSpPr>
            <p:cNvPr id="206" name="Google Shape;206;p28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8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216" name="Google Shape;216;p2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2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" name="Google Shape;235;p28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7" name="Google Shape;237;p28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38" name="Google Shape;238;p28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28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41" name="Google Shape;241;p28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3" name="Google Shape;243;p28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45" name="Google Shape;245;p28"/>
          <p:cNvSpPr txBox="1"/>
          <p:nvPr/>
        </p:nvSpPr>
        <p:spPr>
          <a:xfrm>
            <a:off x="3256650" y="566650"/>
            <a:ext cx="2004491" cy="24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</a:rPr>
              <a:t>TREBLE MAKERS PLAYLIST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sz="1800"/>
              <a:t>To begin the collaborative filtering we used the min-max scaling for each user so each user will have a max scaling weight of 1.</a:t>
            </a:r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3966070" y="4210237"/>
            <a:ext cx="1977556" cy="4744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5884633" y="416346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86650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540C81-8ADA-4711-1FDB-78A0412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570" y="2185791"/>
            <a:ext cx="4038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0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sz="1800"/>
              <a:t>We made a similarity matrix by finding the E</a:t>
            </a:r>
            <a:r>
              <a:rPr lang="en" sz="1800">
                <a:latin typeface="Consolas"/>
              </a:rPr>
              <a:t>uclidean </a:t>
            </a:r>
            <a:r>
              <a:rPr lang="en" sz="1800"/>
              <a:t>distance between all of the different user's scaled listening weights.</a:t>
            </a:r>
            <a:endParaRPr lang="en-US"/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3966070" y="4210237"/>
            <a:ext cx="1977556" cy="4744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5884633" y="416346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86650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BBF2282C-7BBA-CF04-D605-0BA6CC58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07" y="2674959"/>
            <a:ext cx="5773847" cy="11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1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02125" y="1280567"/>
            <a:ext cx="5658900" cy="18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1400"/>
              <a:t>We then use that similarity matrix to find the most similar user by find the user that has the minimum value within our chosen user's column.</a:t>
            </a:r>
            <a:endParaRPr lang="en-US" sz="1400"/>
          </a:p>
          <a:p>
            <a:pPr marL="285750" indent="-285750">
              <a:buFont typeface="Arial"/>
              <a:buChar char="•"/>
            </a:pPr>
            <a:endParaRPr lang="en" sz="1400"/>
          </a:p>
          <a:p>
            <a:pPr marL="285750" indent="-285750">
              <a:buFont typeface="Arial"/>
              <a:buChar char="•"/>
            </a:pPr>
            <a:r>
              <a:rPr lang="en" sz="1400"/>
              <a:t>We can then use the user that is most similar to find the artist we are recommending by finding their most listened to artists.</a:t>
            </a:r>
          </a:p>
          <a:p>
            <a:pPr marL="0" indent="0"/>
            <a:endParaRPr lang="en" sz="1800"/>
          </a:p>
          <a:p>
            <a:pPr marL="0" indent="0"/>
            <a:endParaRPr lang="en" sz="1800"/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3966070" y="4210237"/>
            <a:ext cx="1977556" cy="4744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5884633" y="416346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86650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2AD0E88-4B31-3501-85E9-B68B8C75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68" y="2905743"/>
            <a:ext cx="6505707" cy="3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0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/>
              <a:t>Content-Based </a:t>
            </a:r>
            <a:endParaRPr lang="en-US"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52620" y="3023354"/>
            <a:ext cx="2839070" cy="3891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5432698" y="2968045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6" name="Google Shape;396;p31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124031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02125" y="1017341"/>
            <a:ext cx="2726450" cy="71644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" sz="2000" err="1"/>
              <a:t>TagsTable</a:t>
            </a:r>
            <a:endParaRPr lang="en-US" sz="2000"/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3966070" y="4210237"/>
            <a:ext cx="1977556" cy="4744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5884633" y="416346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86650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0F5EE4-AD96-695E-FA63-C8F829039B62}"/>
              </a:ext>
            </a:extLst>
          </p:cNvPr>
          <p:cNvSpPr txBox="1"/>
          <p:nvPr/>
        </p:nvSpPr>
        <p:spPr>
          <a:xfrm>
            <a:off x="2152430" y="1496931"/>
            <a:ext cx="32293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>
                <a:solidFill>
                  <a:schemeClr val="tx1"/>
                </a:solidFill>
              </a:rPr>
              <a:t>TagID</a:t>
            </a:r>
            <a:r>
              <a:rPr lang="en-US">
                <a:solidFill>
                  <a:schemeClr val="tx1"/>
                </a:solidFill>
              </a:rPr>
              <a:t> is a number that represents the tag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tx1"/>
                </a:solidFill>
              </a:rPr>
              <a:t>TagValue</a:t>
            </a:r>
            <a:r>
              <a:rPr lang="en-US">
                <a:solidFill>
                  <a:schemeClr val="tx1"/>
                </a:solidFill>
              </a:rPr>
              <a:t> is posts users made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</a:rPr>
              <a:t>Category represents the refined music genres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Google Shape;929;p39">
            <a:extLst>
              <a:ext uri="{FF2B5EF4-FFF2-40B4-BE49-F238E27FC236}">
                <a16:creationId xmlns:a16="http://schemas.microsoft.com/office/drawing/2014/main" id="{AED1633F-9A81-D799-CF16-8B37D188201D}"/>
              </a:ext>
            </a:extLst>
          </p:cNvPr>
          <p:cNvSpPr txBox="1">
            <a:spLocks/>
          </p:cNvSpPr>
          <p:nvPr/>
        </p:nvSpPr>
        <p:spPr>
          <a:xfrm>
            <a:off x="5355812" y="1019839"/>
            <a:ext cx="2848245" cy="71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trophobic"/>
              <a:buNone/>
              <a:defRPr sz="30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" sz="2000" err="1"/>
              <a:t>ArtistsCategoriesTable</a:t>
            </a:r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0471D-5E6B-0123-7BFC-732CF33E4C3D}"/>
              </a:ext>
            </a:extLst>
          </p:cNvPr>
          <p:cNvSpPr txBox="1"/>
          <p:nvPr/>
        </p:nvSpPr>
        <p:spPr>
          <a:xfrm>
            <a:off x="5478372" y="1496930"/>
            <a:ext cx="322936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</a:rPr>
              <a:t>Created Table that has Artist ID, Artist Name, Tag Value &amp; Category for the convenience</a:t>
            </a:r>
          </a:p>
          <a:p>
            <a:endParaRPr lang="en-US">
              <a:solidFill>
                <a:schemeClr val="tx1"/>
              </a:solidFill>
            </a:endParaRPr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8" name="Picture 7" descr="Hal Leonard Rihanna - Loud Songbook | Guitar Center | Rihanna albums,  Rihanna song, Rihanna complicated">
            <a:extLst>
              <a:ext uri="{FF2B5EF4-FFF2-40B4-BE49-F238E27FC236}">
                <a16:creationId xmlns:a16="http://schemas.microsoft.com/office/drawing/2014/main" id="{F95A1F64-0B81-613E-EC3D-36D9F2C3D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8" t="-1427" r="13333" b="-5403"/>
          <a:stretch/>
        </p:blipFill>
        <p:spPr>
          <a:xfrm>
            <a:off x="6413915" y="2209264"/>
            <a:ext cx="1357093" cy="19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43486" y="658872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sz="1600">
                <a:solidFill>
                  <a:schemeClr val="tx2"/>
                </a:solidFill>
              </a:rPr>
              <a:t>For the content-based filtering, we did some data cleaning to </a:t>
            </a:r>
            <a:r>
              <a:rPr lang="en-US" sz="1600">
                <a:solidFill>
                  <a:schemeClr val="tx2"/>
                </a:solidFill>
                <a:cs typeface="Times New Roman"/>
              </a:rPr>
              <a:t>emphasize music-related hashtags. This involved eliminating irrelevant hashtags and grouping similar ones.</a:t>
            </a:r>
            <a:endParaRPr lang="en" sz="1600">
              <a:solidFill>
                <a:schemeClr val="tx2"/>
              </a:solidFill>
              <a:cs typeface="Times New Roman"/>
            </a:endParaRPr>
          </a:p>
        </p:txBody>
      </p:sp>
      <p:sp>
        <p:nvSpPr>
          <p:cNvPr id="473" name="Google Shape;473;p33"/>
          <p:cNvSpPr txBox="1">
            <a:spLocks noGrp="1"/>
          </p:cNvSpPr>
          <p:nvPr>
            <p:ph type="subTitle" idx="1"/>
          </p:nvPr>
        </p:nvSpPr>
        <p:spPr>
          <a:xfrm>
            <a:off x="1629724" y="3503521"/>
            <a:ext cx="588384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/>
              <a:t>The images are examples of the hashtags in the tag value column that we wanted to clean to give more relevance and refinement to our search.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41FFBB2-E24D-2D4F-B33E-137707F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8" r="-208" b="-319"/>
          <a:stretch/>
        </p:blipFill>
        <p:spPr>
          <a:xfrm>
            <a:off x="5678964" y="1469136"/>
            <a:ext cx="2173687" cy="18440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A9F21E-F73D-5FF1-2F0C-98A217A82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" y="1469517"/>
            <a:ext cx="2572512" cy="19164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43486" y="658872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500">
                <a:solidFill>
                  <a:schemeClr val="tx1"/>
                </a:solidFill>
                <a:cs typeface="Times New Roman"/>
              </a:rPr>
              <a:t>The list was refined using machine learning techniques. We created a terms versus frequency graph for bigrams and unigrams to find the top 10 values that match in both the graphs and further modify the database.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3F886B-6A15-EB0E-3FCD-A2EF015690E1}"/>
              </a:ext>
            </a:extLst>
          </p:cNvPr>
          <p:cNvSpPr txBox="1"/>
          <p:nvPr/>
        </p:nvSpPr>
        <p:spPr>
          <a:xfrm>
            <a:off x="1944037" y="1990881"/>
            <a:ext cx="54667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2"/>
                </a:solidFill>
              </a:rPr>
              <a:t>Followed Pre-Processing Steps:</a:t>
            </a:r>
          </a:p>
          <a:p>
            <a:r>
              <a:rPr lang="en-US" sz="2000">
                <a:solidFill>
                  <a:schemeClr val="bg2"/>
                </a:solidFill>
              </a:rPr>
              <a:t> </a:t>
            </a:r>
            <a:r>
              <a:rPr lang="en-US" sz="2000">
                <a:solidFill>
                  <a:schemeClr val="tx1"/>
                </a:solidFill>
              </a:rPr>
              <a:t>-</a:t>
            </a:r>
            <a:r>
              <a:rPr lang="en-US" sz="1800">
                <a:solidFill>
                  <a:schemeClr val="tx1"/>
                </a:solidFill>
              </a:rPr>
              <a:t> make everything lowercase</a:t>
            </a:r>
          </a:p>
          <a:p>
            <a:r>
              <a:rPr lang="en-US" sz="1800">
                <a:solidFill>
                  <a:schemeClr val="tx1"/>
                </a:solidFill>
              </a:rPr>
              <a:t> - remove numbers</a:t>
            </a:r>
          </a:p>
          <a:p>
            <a:r>
              <a:rPr lang="en-US" sz="1800">
                <a:solidFill>
                  <a:schemeClr val="tx1"/>
                </a:solidFill>
              </a:rPr>
              <a:t> - remove punctuation</a:t>
            </a:r>
          </a:p>
          <a:p>
            <a:r>
              <a:rPr lang="en-US" sz="1800">
                <a:solidFill>
                  <a:schemeClr val="tx1"/>
                </a:solidFill>
              </a:rPr>
              <a:t> - remove extra spaces</a:t>
            </a:r>
          </a:p>
          <a:p>
            <a:r>
              <a:rPr lang="en-US" sz="1800">
                <a:solidFill>
                  <a:schemeClr val="tx1"/>
                </a:solidFill>
              </a:rPr>
              <a:t> - remove </a:t>
            </a:r>
            <a:r>
              <a:rPr lang="en-US" sz="1800" err="1">
                <a:solidFill>
                  <a:schemeClr val="tx1"/>
                </a:solidFill>
              </a:rPr>
              <a:t>stopwords</a:t>
            </a: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6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90DB5B-ED54-CD06-DEC8-179BD29FF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85" y="1252536"/>
            <a:ext cx="6093501" cy="3228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A4516-F1D8-E862-E889-04F437DE873E}"/>
              </a:ext>
            </a:extLst>
          </p:cNvPr>
          <p:cNvSpPr txBox="1"/>
          <p:nvPr/>
        </p:nvSpPr>
        <p:spPr>
          <a:xfrm>
            <a:off x="2595171" y="548078"/>
            <a:ext cx="48343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UNIGRAMS</a:t>
            </a:r>
            <a:endParaRPr lang="en-US" sz="2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23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F836DD0C-E9DC-7D44-FC95-7E5C0F7E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06" y="1006527"/>
            <a:ext cx="5794375" cy="3505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0783B-0E56-34D4-A8AD-F9F035A4ACE0}"/>
              </a:ext>
            </a:extLst>
          </p:cNvPr>
          <p:cNvSpPr txBox="1"/>
          <p:nvPr/>
        </p:nvSpPr>
        <p:spPr>
          <a:xfrm>
            <a:off x="2567064" y="491865"/>
            <a:ext cx="48343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2"/>
                </a:solidFill>
              </a:rPr>
              <a:t>BIGRAMS</a:t>
            </a:r>
            <a:endParaRPr lang="en-US" sz="2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4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43486" y="658872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To help improve the accuracy and relevance of our music recommendations system we grouped the hashtags into categories. A new column was created, and we identified key terms that are indicative of the specific genre. 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 descr="A list of metal music&#10;&#10;Description automatically generated">
            <a:extLst>
              <a:ext uri="{FF2B5EF4-FFF2-40B4-BE49-F238E27FC236}">
                <a16:creationId xmlns:a16="http://schemas.microsoft.com/office/drawing/2014/main" id="{8522D667-F8D3-CB26-98CB-99688871E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6" r="10448" b="241"/>
          <a:stretch/>
        </p:blipFill>
        <p:spPr>
          <a:xfrm>
            <a:off x="1885096" y="2293773"/>
            <a:ext cx="2891627" cy="1762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83108-ED54-59A3-4611-77D5A375EE9D}"/>
              </a:ext>
            </a:extLst>
          </p:cNvPr>
          <p:cNvSpPr txBox="1"/>
          <p:nvPr/>
        </p:nvSpPr>
        <p:spPr>
          <a:xfrm>
            <a:off x="5079526" y="2695433"/>
            <a:ext cx="3075011" cy="95410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Metrophobic"/>
              </a:rPr>
              <a:t>Other examples of these categories were 'Hip Hop and R&amp;B', 'Pop', 'Classical', 'Decades' and 'Foreign Music' to name a few.</a:t>
            </a:r>
          </a:p>
        </p:txBody>
      </p:sp>
      <p:pic>
        <p:nvPicPr>
          <p:cNvPr id="8" name="Graphic 7" descr="Soundwave with solid fill">
            <a:extLst>
              <a:ext uri="{FF2B5EF4-FFF2-40B4-BE49-F238E27FC236}">
                <a16:creationId xmlns:a16="http://schemas.microsoft.com/office/drawing/2014/main" id="{DC2DA9BD-FDF7-29DA-3935-5D0170CC3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1964" y="18373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2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173794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0"/>
            <a:ext cx="254527" cy="43181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2833891" y="2968659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6" name="Google Shape;396;p31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43486" y="658872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Then, we created a table called '</a:t>
            </a:r>
            <a:r>
              <a:rPr lang="en-US" sz="1800" err="1">
                <a:solidFill>
                  <a:schemeClr val="tx2"/>
                </a:solidFill>
                <a:cs typeface="Times New Roman"/>
              </a:rPr>
              <a:t>ArtistsCategories</a:t>
            </a:r>
            <a:r>
              <a:rPr lang="en-US" sz="1800">
                <a:solidFill>
                  <a:schemeClr val="tx2"/>
                </a:solidFill>
                <a:cs typeface="Times New Roman"/>
              </a:rPr>
              <a:t>' where we have Artist ID, Artist's Name, Tag Value related to them and which Category they belong to. </a:t>
            </a:r>
            <a:r>
              <a:rPr lang="en-US" sz="1800">
                <a:solidFill>
                  <a:schemeClr val="bg2"/>
                </a:solidFill>
                <a:cs typeface="Times New Roman"/>
              </a:rPr>
              <a:t>The following is an example of Coldplay: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0C0D501-F180-638E-AE0F-D556BAF6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13" y="2190750"/>
            <a:ext cx="5807075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11736" y="658872"/>
            <a:ext cx="6457450" cy="92845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We tried filtering by Category, User ID and Artist Name --&gt; Unfortunately, we got thousands of results for the recommendations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D83108-ED54-59A3-4611-77D5A375EE9D}"/>
              </a:ext>
            </a:extLst>
          </p:cNvPr>
          <p:cNvSpPr txBox="1"/>
          <p:nvPr/>
        </p:nvSpPr>
        <p:spPr>
          <a:xfrm>
            <a:off x="2260126" y="2885933"/>
            <a:ext cx="5996011" cy="120032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1800">
                <a:solidFill>
                  <a:schemeClr val="bg2">
                    <a:lumMod val="60000"/>
                    <a:lumOff val="40000"/>
                  </a:schemeClr>
                </a:solidFill>
                <a:latin typeface="Lexend Deca Medium"/>
                <a:cs typeface="Times New Roman"/>
                <a:sym typeface="Lexend Deca Medium"/>
              </a:rPr>
              <a:t>One hot encoding</a:t>
            </a:r>
            <a:endParaRPr lang="en-GB" sz="1800">
              <a:solidFill>
                <a:schemeClr val="bg2">
                  <a:lumMod val="60000"/>
                  <a:lumOff val="40000"/>
                </a:schemeClr>
              </a:solidFill>
              <a:latin typeface="Lexend Deca Medium"/>
              <a:cs typeface="Times New Roman"/>
            </a:endParaRPr>
          </a:p>
          <a:p>
            <a:pPr marL="285750" indent="-285750">
              <a:buChar char="•"/>
            </a:pPr>
            <a:r>
              <a:rPr lang="en-GB" sz="1800">
                <a:solidFill>
                  <a:schemeClr val="bg2">
                    <a:lumMod val="60000"/>
                    <a:lumOff val="40000"/>
                  </a:schemeClr>
                </a:solidFill>
                <a:latin typeface="Lexend Deca Medium"/>
                <a:cs typeface="Times New Roman"/>
                <a:sym typeface="Lexend Deca Medium"/>
              </a:rPr>
              <a:t>Similarity Matrix</a:t>
            </a:r>
            <a:endParaRPr lang="en-GB" sz="1800">
              <a:solidFill>
                <a:schemeClr val="bg2">
                  <a:lumMod val="60000"/>
                  <a:lumOff val="40000"/>
                </a:schemeClr>
              </a:solidFill>
              <a:latin typeface="Lexend Deca Medium"/>
              <a:cs typeface="Times New Roman"/>
            </a:endParaRPr>
          </a:p>
          <a:p>
            <a:pPr marL="285750" indent="-285750">
              <a:buChar char="•"/>
            </a:pPr>
            <a:r>
              <a:rPr lang="en-GB" sz="1800">
                <a:solidFill>
                  <a:schemeClr val="bg2">
                    <a:lumMod val="60000"/>
                    <a:lumOff val="40000"/>
                  </a:schemeClr>
                </a:solidFill>
                <a:latin typeface="Lexend Deca Medium"/>
                <a:cs typeface="Times New Roman"/>
                <a:sym typeface="Lexend Deca Medium"/>
              </a:rPr>
              <a:t>Recommending additional artists for specific users who listened to an artist "X"</a:t>
            </a:r>
            <a:endParaRPr lang="en-GB" sz="1800">
              <a:solidFill>
                <a:schemeClr val="bg2">
                  <a:lumMod val="60000"/>
                  <a:lumOff val="40000"/>
                </a:schemeClr>
              </a:solidFill>
              <a:latin typeface="Lexend Deca Medium"/>
              <a:cs typeface="Times New Roman"/>
            </a:endParaRPr>
          </a:p>
        </p:txBody>
      </p:sp>
      <p:pic>
        <p:nvPicPr>
          <p:cNvPr id="8" name="Graphic 7" descr="Soundwave with solid fill">
            <a:extLst>
              <a:ext uri="{FF2B5EF4-FFF2-40B4-BE49-F238E27FC236}">
                <a16:creationId xmlns:a16="http://schemas.microsoft.com/office/drawing/2014/main" id="{DC2DA9BD-FDF7-29DA-3935-5D0170CC3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5964" y="3094630"/>
            <a:ext cx="914400" cy="91440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25E8C92D-74EB-7FAE-F085-28966A139A57}"/>
              </a:ext>
            </a:extLst>
          </p:cNvPr>
          <p:cNvSpPr/>
          <p:nvPr/>
        </p:nvSpPr>
        <p:spPr>
          <a:xfrm>
            <a:off x="4718049" y="1778000"/>
            <a:ext cx="1079500" cy="82550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7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11736" y="658872"/>
            <a:ext cx="6457450" cy="92845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Part of our huge one hot encoding table: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D83108-ED54-59A3-4611-77D5A375EE9D}"/>
              </a:ext>
            </a:extLst>
          </p:cNvPr>
          <p:cNvSpPr txBox="1"/>
          <p:nvPr/>
        </p:nvSpPr>
        <p:spPr>
          <a:xfrm>
            <a:off x="1447326" y="1387333"/>
            <a:ext cx="7075511" cy="25156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800">
              <a:solidFill>
                <a:schemeClr val="bg2">
                  <a:lumMod val="60000"/>
                  <a:lumOff val="40000"/>
                </a:schemeClr>
              </a:solidFill>
              <a:latin typeface="Lexend Deca Medium"/>
              <a:cs typeface="Times New Roman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FC3218A-DFD3-4743-B90F-3BC872F33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492398"/>
            <a:ext cx="6838950" cy="23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4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11736" y="658872"/>
            <a:ext cx="6457450" cy="92845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Created a table specifically for the artist "RIHANNA":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D83108-ED54-59A3-4611-77D5A375EE9D}"/>
              </a:ext>
            </a:extLst>
          </p:cNvPr>
          <p:cNvSpPr txBox="1"/>
          <p:nvPr/>
        </p:nvSpPr>
        <p:spPr>
          <a:xfrm>
            <a:off x="1339376" y="2073133"/>
            <a:ext cx="7272361" cy="73763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800">
              <a:solidFill>
                <a:schemeClr val="bg2">
                  <a:lumMod val="60000"/>
                  <a:lumOff val="40000"/>
                </a:schemeClr>
              </a:solidFill>
              <a:latin typeface="Lexend Deca Medium"/>
              <a:cs typeface="Times New Roman"/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24154EFC-CC24-7B1C-470C-492D7F21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50" y="2190440"/>
            <a:ext cx="7042150" cy="5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7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11736" y="658872"/>
            <a:ext cx="6457450" cy="92845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Part of our similarity score table: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D83108-ED54-59A3-4611-77D5A375EE9D}"/>
              </a:ext>
            </a:extLst>
          </p:cNvPr>
          <p:cNvSpPr txBox="1"/>
          <p:nvPr/>
        </p:nvSpPr>
        <p:spPr>
          <a:xfrm>
            <a:off x="1828326" y="1241283"/>
            <a:ext cx="6421461" cy="319508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800">
              <a:solidFill>
                <a:schemeClr val="bg2">
                  <a:lumMod val="60000"/>
                  <a:lumOff val="40000"/>
                </a:schemeClr>
              </a:solidFill>
              <a:latin typeface="Lexend Deca Medium"/>
              <a:cs typeface="Times New Roman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34BD9DA-77BC-094B-1DD9-24F945DF4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1349575"/>
            <a:ext cx="5524500" cy="29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54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46575" y="975767"/>
            <a:ext cx="5633500" cy="83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sz="1800">
                <a:solidFill>
                  <a:schemeClr val="tx2"/>
                </a:solidFill>
                <a:latin typeface="Lexend Deca Medium"/>
                <a:cs typeface="Times New Roman"/>
              </a:rPr>
              <a:t>We then chose a specific User </a:t>
            </a:r>
            <a:r>
              <a:rPr lang="en" sz="1800">
                <a:solidFill>
                  <a:schemeClr val="tx2"/>
                </a:solidFill>
                <a:latin typeface="Lexend Deca Medium"/>
                <a:cs typeface="Times New Roman"/>
                <a:sym typeface="Lexend Deca Medium"/>
              </a:rPr>
              <a:t>ID</a:t>
            </a:r>
            <a:r>
              <a:rPr lang="en" sz="1800">
                <a:solidFill>
                  <a:schemeClr val="tx2"/>
                </a:solidFill>
                <a:latin typeface="Lexend Deca Medium"/>
                <a:cs typeface="Times New Roman"/>
              </a:rPr>
              <a:t> to generate recommendations for Rihanna: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" sz="1400"/>
          </a:p>
          <a:p>
            <a:pPr marL="0" indent="0"/>
            <a:endParaRPr lang="en" sz="1800"/>
          </a:p>
          <a:p>
            <a:pPr marL="0" indent="0"/>
            <a:endParaRPr lang="en" sz="1800"/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3966070" y="4210237"/>
            <a:ext cx="1977556" cy="4744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5884633" y="416346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86650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B5434ED-6166-34B9-B915-115A51B9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438" y="1831975"/>
            <a:ext cx="3597275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71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604026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/>
              <a:t>Hybrid Filtering</a:t>
            </a:r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52620" y="3023354"/>
            <a:ext cx="3346597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5944489" y="2968045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6" name="Google Shape;396;p31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4279315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43486" y="553716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Checked recommendation for a specific user: 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A person with curly hair wearing sunglasses&#10;&#10;Description automatically generated">
            <a:extLst>
              <a:ext uri="{FF2B5EF4-FFF2-40B4-BE49-F238E27FC236}">
                <a16:creationId xmlns:a16="http://schemas.microsoft.com/office/drawing/2014/main" id="{3C9FC4A3-9C15-27A7-B2E3-EFA2E8D0E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914" y="1824228"/>
            <a:ext cx="1202436" cy="1133856"/>
          </a:xfrm>
          <a:prstGeom prst="rect">
            <a:avLst/>
          </a:prstGeom>
        </p:spPr>
      </p:pic>
      <p:pic>
        <p:nvPicPr>
          <p:cNvPr id="3" name="Picture 2" descr="A person in a red jacket&#10;&#10;Description automatically generated">
            <a:extLst>
              <a:ext uri="{FF2B5EF4-FFF2-40B4-BE49-F238E27FC236}">
                <a16:creationId xmlns:a16="http://schemas.microsoft.com/office/drawing/2014/main" id="{3BFDBB11-A515-5282-895D-376BDB408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262" y="2471928"/>
            <a:ext cx="1197864" cy="1216152"/>
          </a:xfrm>
          <a:prstGeom prst="rect">
            <a:avLst/>
          </a:prstGeom>
        </p:spPr>
      </p:pic>
      <p:pic>
        <p:nvPicPr>
          <p:cNvPr id="4" name="Picture 3" descr="A group of men standing outside&#10;&#10;Description automatically generated">
            <a:extLst>
              <a:ext uri="{FF2B5EF4-FFF2-40B4-BE49-F238E27FC236}">
                <a16:creationId xmlns:a16="http://schemas.microsoft.com/office/drawing/2014/main" id="{0A5EE715-189F-4542-D178-D5AFCFBBE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134" y="1789176"/>
            <a:ext cx="1197864" cy="1202436"/>
          </a:xfrm>
          <a:prstGeom prst="rect">
            <a:avLst/>
          </a:prstGeom>
        </p:spPr>
      </p:pic>
      <p:pic>
        <p:nvPicPr>
          <p:cNvPr id="5" name="Picture 4" descr="A person wearing sunglasses&#10;&#10;Description automatically generated">
            <a:extLst>
              <a:ext uri="{FF2B5EF4-FFF2-40B4-BE49-F238E27FC236}">
                <a16:creationId xmlns:a16="http://schemas.microsoft.com/office/drawing/2014/main" id="{C20545C5-5B53-F045-40D2-239D7E033E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50" t="-111" r="23400" b="-178"/>
          <a:stretch/>
        </p:blipFill>
        <p:spPr>
          <a:xfrm>
            <a:off x="4203954" y="1822132"/>
            <a:ext cx="1250442" cy="1171778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1B8655-210C-EE4F-A323-1A2341FAC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404" y="2639568"/>
            <a:ext cx="1700784" cy="1139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1EBA8-0B63-42F5-DF31-6F7FA5D9A891}"/>
              </a:ext>
            </a:extLst>
          </p:cNvPr>
          <p:cNvSpPr txBox="1"/>
          <p:nvPr/>
        </p:nvSpPr>
        <p:spPr>
          <a:xfrm>
            <a:off x="7351776" y="2994660"/>
            <a:ext cx="11247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Bruno Mars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F23FD-E131-6683-CD74-A511818B3205}"/>
              </a:ext>
            </a:extLst>
          </p:cNvPr>
          <p:cNvSpPr txBox="1"/>
          <p:nvPr/>
        </p:nvSpPr>
        <p:spPr>
          <a:xfrm>
            <a:off x="4206239" y="2994660"/>
            <a:ext cx="12344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Justin Bieber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A4E18-15FA-9C3E-F3C2-898FCBBB4373}"/>
              </a:ext>
            </a:extLst>
          </p:cNvPr>
          <p:cNvSpPr txBox="1"/>
          <p:nvPr/>
        </p:nvSpPr>
        <p:spPr>
          <a:xfrm>
            <a:off x="1335022" y="2990088"/>
            <a:ext cx="14356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Jonas Brothers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E283E-E72C-97A5-C89E-7413F37384B3}"/>
              </a:ext>
            </a:extLst>
          </p:cNvPr>
          <p:cNvSpPr txBox="1"/>
          <p:nvPr/>
        </p:nvSpPr>
        <p:spPr>
          <a:xfrm>
            <a:off x="5582409" y="3781044"/>
            <a:ext cx="1572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</a:rPr>
              <a:t>Selena Gomez and the Scene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FED88-0D3D-EC03-C01E-3F391E7B4D12}"/>
              </a:ext>
            </a:extLst>
          </p:cNvPr>
          <p:cNvSpPr txBox="1"/>
          <p:nvPr/>
        </p:nvSpPr>
        <p:spPr>
          <a:xfrm>
            <a:off x="2866641" y="3689603"/>
            <a:ext cx="1188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Chris Brown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2FB3B-F444-54BC-1364-8D219315D397}"/>
              </a:ext>
            </a:extLst>
          </p:cNvPr>
          <p:cNvSpPr txBox="1"/>
          <p:nvPr/>
        </p:nvSpPr>
        <p:spPr>
          <a:xfrm>
            <a:off x="1266444" y="4155948"/>
            <a:ext cx="2601468" cy="4092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2"/>
                </a:solidFill>
              </a:rPr>
              <a:t>COLLABORATIVE 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380EC-8A3D-F091-5A51-D66DD39B0469}"/>
              </a:ext>
            </a:extLst>
          </p:cNvPr>
          <p:cNvSpPr txBox="1"/>
          <p:nvPr/>
        </p:nvSpPr>
        <p:spPr>
          <a:xfrm>
            <a:off x="1403603" y="1284731"/>
            <a:ext cx="4965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Based on what similar users have listened to:</a:t>
            </a:r>
          </a:p>
        </p:txBody>
      </p:sp>
    </p:spTree>
    <p:extLst>
      <p:ext uri="{BB962C8B-B14F-4D97-AF65-F5344CB8AC3E}">
        <p14:creationId xmlns:p14="http://schemas.microsoft.com/office/powerpoint/2010/main" val="1141844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43486" y="553716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1800">
                <a:solidFill>
                  <a:schemeClr val="tx2"/>
                </a:solidFill>
                <a:cs typeface="Times New Roman"/>
              </a:rPr>
              <a:t>Checked recommendation for a specific user: </a:t>
            </a:r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A1EBA8-0B63-42F5-DF31-6F7FA5D9A891}"/>
              </a:ext>
            </a:extLst>
          </p:cNvPr>
          <p:cNvSpPr txBox="1"/>
          <p:nvPr/>
        </p:nvSpPr>
        <p:spPr>
          <a:xfrm>
            <a:off x="5801868" y="3863340"/>
            <a:ext cx="11247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</a:rPr>
              <a:t>Madonna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F23FD-E131-6683-CD74-A511818B3205}"/>
              </a:ext>
            </a:extLst>
          </p:cNvPr>
          <p:cNvSpPr txBox="1"/>
          <p:nvPr/>
        </p:nvSpPr>
        <p:spPr>
          <a:xfrm>
            <a:off x="4334255" y="2976372"/>
            <a:ext cx="12344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tx1"/>
                </a:solidFill>
              </a:rPr>
              <a:t>Elvis Presley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A4E18-15FA-9C3E-F3C2-898FCBBB4373}"/>
              </a:ext>
            </a:extLst>
          </p:cNvPr>
          <p:cNvSpPr txBox="1"/>
          <p:nvPr/>
        </p:nvSpPr>
        <p:spPr>
          <a:xfrm>
            <a:off x="7182610" y="3017520"/>
            <a:ext cx="14356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</a:rPr>
              <a:t>MONO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FED88-0D3D-EC03-C01E-3F391E7B4D12}"/>
              </a:ext>
            </a:extLst>
          </p:cNvPr>
          <p:cNvSpPr txBox="1"/>
          <p:nvPr/>
        </p:nvSpPr>
        <p:spPr>
          <a:xfrm>
            <a:off x="2898645" y="3689603"/>
            <a:ext cx="1188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tx1"/>
                </a:solidFill>
              </a:rPr>
              <a:t>Corpore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2FB3B-F444-54BC-1364-8D219315D397}"/>
              </a:ext>
            </a:extLst>
          </p:cNvPr>
          <p:cNvSpPr txBox="1"/>
          <p:nvPr/>
        </p:nvSpPr>
        <p:spPr>
          <a:xfrm>
            <a:off x="1289304" y="4165092"/>
            <a:ext cx="31729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2"/>
                </a:solidFill>
              </a:rPr>
              <a:t>CONTENT 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5380EC-8A3D-F091-5A51-D66DD39B0469}"/>
              </a:ext>
            </a:extLst>
          </p:cNvPr>
          <p:cNvSpPr txBox="1"/>
          <p:nvPr/>
        </p:nvSpPr>
        <p:spPr>
          <a:xfrm>
            <a:off x="1325879" y="1202435"/>
            <a:ext cx="68305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Since you listened to this artist, here are 5 others we think you would like!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erson with braided hair and a black tie&#10;&#10;Description automatically generated">
            <a:extLst>
              <a:ext uri="{FF2B5EF4-FFF2-40B4-BE49-F238E27FC236}">
                <a16:creationId xmlns:a16="http://schemas.microsoft.com/office/drawing/2014/main" id="{EEE0EDA7-0C0B-20D4-4130-F41618206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9" t="-3025" r="10025" b="-578"/>
          <a:stretch/>
        </p:blipFill>
        <p:spPr>
          <a:xfrm>
            <a:off x="5737723" y="2530602"/>
            <a:ext cx="1254169" cy="1332430"/>
          </a:xfrm>
          <a:prstGeom prst="rect">
            <a:avLst/>
          </a:prstGeom>
        </p:spPr>
      </p:pic>
      <p:pic>
        <p:nvPicPr>
          <p:cNvPr id="10" name="Picture 9" descr="A person with long blonde hair and a necklace posing for a picture&#10;&#10;Description automatically generated">
            <a:extLst>
              <a:ext uri="{FF2B5EF4-FFF2-40B4-BE49-F238E27FC236}">
                <a16:creationId xmlns:a16="http://schemas.microsoft.com/office/drawing/2014/main" id="{F5879F65-53ED-42DA-A04E-E1884D507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42" t="-2797" r="14540" b="2046"/>
          <a:stretch/>
        </p:blipFill>
        <p:spPr>
          <a:xfrm>
            <a:off x="1339577" y="1776603"/>
            <a:ext cx="1365211" cy="1201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83A49-1E74-6F1A-2646-EFD93702F413}"/>
              </a:ext>
            </a:extLst>
          </p:cNvPr>
          <p:cNvSpPr txBox="1"/>
          <p:nvPr/>
        </p:nvSpPr>
        <p:spPr>
          <a:xfrm>
            <a:off x="1399032" y="2974086"/>
            <a:ext cx="1248156" cy="316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Avril Lavigne</a:t>
            </a:r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D875E0-06DD-10C2-6A88-A0EACECF6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81" y="1734693"/>
            <a:ext cx="1630299" cy="1280922"/>
          </a:xfrm>
          <a:prstGeom prst="rect">
            <a:avLst/>
          </a:prstGeom>
        </p:spPr>
      </p:pic>
      <p:pic>
        <p:nvPicPr>
          <p:cNvPr id="19" name="Picture 18" descr="A person in a red shirt&#10;&#10;Description automatically generated">
            <a:extLst>
              <a:ext uri="{FF2B5EF4-FFF2-40B4-BE49-F238E27FC236}">
                <a16:creationId xmlns:a16="http://schemas.microsoft.com/office/drawing/2014/main" id="{11AE3B2B-C1D3-6FB0-4207-E04CF5C651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63" r="743" b="20707"/>
          <a:stretch/>
        </p:blipFill>
        <p:spPr>
          <a:xfrm>
            <a:off x="4259176" y="1667637"/>
            <a:ext cx="1241553" cy="1281306"/>
          </a:xfrm>
          <a:prstGeom prst="rect">
            <a:avLst/>
          </a:prstGeom>
        </p:spPr>
      </p:pic>
      <p:pic>
        <p:nvPicPr>
          <p:cNvPr id="20" name="Picture 19" descr="A group of men in red shirts and black ties&#10;&#10;Description automatically generated">
            <a:extLst>
              <a:ext uri="{FF2B5EF4-FFF2-40B4-BE49-F238E27FC236}">
                <a16:creationId xmlns:a16="http://schemas.microsoft.com/office/drawing/2014/main" id="{C5CCD97F-87EE-23B5-2657-F689C00CF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304" y="2618803"/>
            <a:ext cx="1354836" cy="10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DB23-942A-9218-7C15-21837904E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68" y="491807"/>
            <a:ext cx="6425700" cy="477600"/>
          </a:xfrm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Conclusion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35FC7-C083-1D2B-D72C-C91D6B9F3D3B}"/>
              </a:ext>
            </a:extLst>
          </p:cNvPr>
          <p:cNvSpPr txBox="1"/>
          <p:nvPr/>
        </p:nvSpPr>
        <p:spPr>
          <a:xfrm>
            <a:off x="1362708" y="968161"/>
            <a:ext cx="6615308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Our GOAL as The Treble Makers is to make the BEST hybrid music recommendation system</a:t>
            </a:r>
            <a:endParaRPr lang="en-US">
              <a:solidFill>
                <a:schemeClr val="bg2"/>
              </a:solidFill>
            </a:endParaRPr>
          </a:p>
          <a:p>
            <a:endParaRPr lang="en-US" sz="1600">
              <a:solidFill>
                <a:schemeClr val="bg2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Clean and preprocess the data to make sure we can use it</a:t>
            </a:r>
          </a:p>
          <a:p>
            <a:endParaRPr lang="en-US" sz="1600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2"/>
                </a:solidFill>
              </a:rPr>
              <a:t>Collaborative Based Filtering</a:t>
            </a:r>
          </a:p>
          <a:p>
            <a:pPr lvl="1"/>
            <a:r>
              <a:rPr lang="en-US" sz="1200">
                <a:solidFill>
                  <a:schemeClr val="tx1"/>
                </a:solidFill>
              </a:rPr>
              <a:t> - Min-Max scaled the listening weights for each user</a:t>
            </a:r>
          </a:p>
          <a:p>
            <a:pPr lvl="1"/>
            <a:r>
              <a:rPr lang="en-US" sz="1200">
                <a:solidFill>
                  <a:schemeClr val="tx1"/>
                </a:solidFill>
              </a:rPr>
              <a:t> - Created similarity matrix</a:t>
            </a:r>
          </a:p>
          <a:p>
            <a:pPr lvl="1"/>
            <a:r>
              <a:rPr lang="en-US" sz="1200">
                <a:solidFill>
                  <a:schemeClr val="tx1"/>
                </a:solidFill>
              </a:rPr>
              <a:t> - Found recommendations from similarity matrix</a:t>
            </a:r>
          </a:p>
          <a:p>
            <a:pPr lvl="1"/>
            <a:endParaRPr lang="en-US" sz="1200">
              <a:solidFill>
                <a:schemeClr val="tx1"/>
              </a:solidFill>
            </a:endParaRPr>
          </a:p>
          <a:p>
            <a:pPr lvl="5"/>
            <a:r>
              <a:rPr lang="en-US" sz="1600">
                <a:solidFill>
                  <a:schemeClr val="bg2"/>
                </a:solidFill>
              </a:rPr>
              <a:t>Content-Based Filtering</a:t>
            </a:r>
            <a:endParaRPr lang="en-US" sz="1200">
              <a:solidFill>
                <a:schemeClr val="bg2"/>
              </a:solidFill>
            </a:endParaRPr>
          </a:p>
          <a:p>
            <a:pPr lvl="7"/>
            <a:r>
              <a:rPr lang="en-US" sz="1200">
                <a:solidFill>
                  <a:schemeClr val="tx1"/>
                </a:solidFill>
              </a:rPr>
              <a:t> - Created categories for each tag</a:t>
            </a:r>
            <a:endParaRPr lang="en-US" sz="1600">
              <a:solidFill>
                <a:schemeClr val="tx1"/>
              </a:solidFill>
            </a:endParaRPr>
          </a:p>
          <a:p>
            <a:pPr lvl="7"/>
            <a:r>
              <a:rPr lang="en-US" sz="1200">
                <a:solidFill>
                  <a:schemeClr val="tx1"/>
                </a:solidFill>
              </a:rPr>
              <a:t> - Hot-encoded each artist to each category</a:t>
            </a:r>
          </a:p>
          <a:p>
            <a:pPr lvl="7"/>
            <a:r>
              <a:rPr lang="en-US" sz="1200">
                <a:solidFill>
                  <a:schemeClr val="tx1"/>
                </a:solidFill>
              </a:rPr>
              <a:t> - Used dot product to find most similar artist to give recommendations</a:t>
            </a:r>
          </a:p>
          <a:p>
            <a:pPr lvl="7"/>
            <a:endParaRPr lang="en-US" sz="1200">
              <a:solidFill>
                <a:schemeClr val="tx1"/>
              </a:solidFill>
            </a:endParaRPr>
          </a:p>
          <a:p>
            <a:pPr lvl="8"/>
            <a:r>
              <a:rPr lang="en-US" sz="1600">
                <a:solidFill>
                  <a:schemeClr val="tx1"/>
                </a:solidFill>
              </a:rPr>
              <a:t>Used both filtering methods to create hybrid recommendations</a:t>
            </a:r>
          </a:p>
          <a:p>
            <a:pPr marL="285750" lvl="7" indent="-285750">
              <a:buFont typeface="Courier New"/>
              <a:buChar char="o"/>
            </a:pPr>
            <a:endParaRPr lang="en-US" sz="1200">
              <a:solidFill>
                <a:schemeClr val="tx1"/>
              </a:solidFill>
            </a:endParaRPr>
          </a:p>
          <a:p>
            <a:pPr marL="285750" indent="-285750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22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body" idx="1"/>
          </p:nvPr>
        </p:nvSpPr>
        <p:spPr>
          <a:xfrm>
            <a:off x="3940884" y="1287826"/>
            <a:ext cx="4547124" cy="282064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      In our capstone project, we worked to build a recommender system using the music dataset. Recommender systems play a vital role in helping users navigate through vast options, enhancing user engagement and satisfaction in various digital platforms. </a:t>
            </a:r>
            <a:r>
              <a:rPr lang="en">
                <a:solidFill>
                  <a:schemeClr val="tx1"/>
                </a:solidFill>
              </a:rPr>
              <a:t>This presentation will explore how we can utilize data from over 92,834 user-artist listening interactions, coupled with tagging and social networking information from 1,892 users, to craft personalized music recommendations. 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03" name="Google Shape;403;p32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04" name="Google Shape;404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" name="Google Shape;409;p3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1" name="Google Shape;411;p3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12" name="Google Shape;412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3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15" name="Google Shape;415;p3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p3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19" name="Google Shape;419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7" name="Google Shape;427;p3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3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32"/>
          <p:cNvSpPr/>
          <p:nvPr/>
        </p:nvSpPr>
        <p:spPr>
          <a:xfrm>
            <a:off x="1484848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2776873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1484848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2776873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3110946" y="3110579"/>
            <a:ext cx="353053" cy="410263"/>
            <a:chOff x="7684599" y="4152413"/>
            <a:chExt cx="388183" cy="451086"/>
          </a:xfrm>
        </p:grpSpPr>
        <p:sp>
          <p:nvSpPr>
            <p:cNvPr id="434" name="Google Shape;434;p32"/>
            <p:cNvSpPr/>
            <p:nvPr/>
          </p:nvSpPr>
          <p:spPr>
            <a:xfrm>
              <a:off x="7684599" y="4152413"/>
              <a:ext cx="388183" cy="451029"/>
            </a:xfrm>
            <a:custGeom>
              <a:avLst/>
              <a:gdLst/>
              <a:ahLst/>
              <a:cxnLst/>
              <a:rect l="l" t="t" r="r" b="b"/>
              <a:pathLst>
                <a:path w="8141" h="9459" extrusionOk="0">
                  <a:moveTo>
                    <a:pt x="2122" y="361"/>
                  </a:moveTo>
                  <a:lnTo>
                    <a:pt x="2192" y="472"/>
                  </a:lnTo>
                  <a:cubicBezTo>
                    <a:pt x="2260" y="570"/>
                    <a:pt x="2371" y="611"/>
                    <a:pt x="2482" y="611"/>
                  </a:cubicBezTo>
                  <a:lnTo>
                    <a:pt x="3467" y="611"/>
                  </a:lnTo>
                  <a:lnTo>
                    <a:pt x="3467" y="1665"/>
                  </a:lnTo>
                  <a:lnTo>
                    <a:pt x="1692" y="1665"/>
                  </a:lnTo>
                  <a:lnTo>
                    <a:pt x="1692" y="361"/>
                  </a:lnTo>
                  <a:close/>
                  <a:moveTo>
                    <a:pt x="5132" y="361"/>
                  </a:moveTo>
                  <a:lnTo>
                    <a:pt x="5215" y="472"/>
                  </a:lnTo>
                  <a:cubicBezTo>
                    <a:pt x="5284" y="570"/>
                    <a:pt x="5395" y="611"/>
                    <a:pt x="5506" y="611"/>
                  </a:cubicBezTo>
                  <a:lnTo>
                    <a:pt x="6476" y="611"/>
                  </a:lnTo>
                  <a:lnTo>
                    <a:pt x="6476" y="1665"/>
                  </a:lnTo>
                  <a:lnTo>
                    <a:pt x="4701" y="1665"/>
                  </a:lnTo>
                  <a:lnTo>
                    <a:pt x="4701" y="361"/>
                  </a:lnTo>
                  <a:close/>
                  <a:moveTo>
                    <a:pt x="2580" y="2123"/>
                  </a:moveTo>
                  <a:lnTo>
                    <a:pt x="3051" y="2622"/>
                  </a:lnTo>
                  <a:lnTo>
                    <a:pt x="2982" y="2622"/>
                  </a:lnTo>
                  <a:cubicBezTo>
                    <a:pt x="2871" y="2622"/>
                    <a:pt x="2787" y="2706"/>
                    <a:pt x="2787" y="2816"/>
                  </a:cubicBezTo>
                  <a:lnTo>
                    <a:pt x="2787" y="4189"/>
                  </a:lnTo>
                  <a:lnTo>
                    <a:pt x="2371" y="4189"/>
                  </a:lnTo>
                  <a:lnTo>
                    <a:pt x="2371" y="2816"/>
                  </a:lnTo>
                  <a:cubicBezTo>
                    <a:pt x="2371" y="2706"/>
                    <a:pt x="2288" y="2622"/>
                    <a:pt x="2177" y="2622"/>
                  </a:cubicBezTo>
                  <a:lnTo>
                    <a:pt x="2108" y="2622"/>
                  </a:lnTo>
                  <a:lnTo>
                    <a:pt x="2580" y="2123"/>
                  </a:lnTo>
                  <a:close/>
                  <a:moveTo>
                    <a:pt x="5006" y="3773"/>
                  </a:moveTo>
                  <a:lnTo>
                    <a:pt x="5006" y="4189"/>
                  </a:lnTo>
                  <a:lnTo>
                    <a:pt x="3162" y="4189"/>
                  </a:lnTo>
                  <a:lnTo>
                    <a:pt x="3162" y="3773"/>
                  </a:lnTo>
                  <a:close/>
                  <a:moveTo>
                    <a:pt x="5589" y="2136"/>
                  </a:moveTo>
                  <a:lnTo>
                    <a:pt x="6060" y="2636"/>
                  </a:lnTo>
                  <a:lnTo>
                    <a:pt x="5991" y="2636"/>
                  </a:lnTo>
                  <a:cubicBezTo>
                    <a:pt x="5894" y="2636"/>
                    <a:pt x="5811" y="2719"/>
                    <a:pt x="5811" y="2830"/>
                  </a:cubicBezTo>
                  <a:lnTo>
                    <a:pt x="5811" y="4189"/>
                  </a:lnTo>
                  <a:lnTo>
                    <a:pt x="5381" y="4189"/>
                  </a:lnTo>
                  <a:lnTo>
                    <a:pt x="5381" y="2830"/>
                  </a:lnTo>
                  <a:cubicBezTo>
                    <a:pt x="5381" y="2719"/>
                    <a:pt x="5298" y="2636"/>
                    <a:pt x="5200" y="2636"/>
                  </a:cubicBezTo>
                  <a:lnTo>
                    <a:pt x="5117" y="2636"/>
                  </a:lnTo>
                  <a:lnTo>
                    <a:pt x="5589" y="2136"/>
                  </a:lnTo>
                  <a:close/>
                  <a:moveTo>
                    <a:pt x="6393" y="4564"/>
                  </a:moveTo>
                  <a:lnTo>
                    <a:pt x="6393" y="7489"/>
                  </a:lnTo>
                  <a:lnTo>
                    <a:pt x="1748" y="7489"/>
                  </a:lnTo>
                  <a:lnTo>
                    <a:pt x="1748" y="4564"/>
                  </a:lnTo>
                  <a:close/>
                  <a:moveTo>
                    <a:pt x="6892" y="3773"/>
                  </a:moveTo>
                  <a:cubicBezTo>
                    <a:pt x="7059" y="3773"/>
                    <a:pt x="7197" y="3912"/>
                    <a:pt x="7197" y="4078"/>
                  </a:cubicBezTo>
                  <a:lnTo>
                    <a:pt x="7197" y="7933"/>
                  </a:lnTo>
                  <a:cubicBezTo>
                    <a:pt x="7197" y="8100"/>
                    <a:pt x="7059" y="8238"/>
                    <a:pt x="6892" y="8238"/>
                  </a:cubicBezTo>
                  <a:lnTo>
                    <a:pt x="1249" y="8238"/>
                  </a:lnTo>
                  <a:cubicBezTo>
                    <a:pt x="1082" y="8238"/>
                    <a:pt x="944" y="8100"/>
                    <a:pt x="944" y="7933"/>
                  </a:cubicBezTo>
                  <a:lnTo>
                    <a:pt x="944" y="4078"/>
                  </a:lnTo>
                  <a:cubicBezTo>
                    <a:pt x="944" y="3912"/>
                    <a:pt x="1082" y="3773"/>
                    <a:pt x="1249" y="3773"/>
                  </a:cubicBezTo>
                  <a:lnTo>
                    <a:pt x="1997" y="3773"/>
                  </a:lnTo>
                  <a:lnTo>
                    <a:pt x="1997" y="4189"/>
                  </a:lnTo>
                  <a:lnTo>
                    <a:pt x="1567" y="4189"/>
                  </a:lnTo>
                  <a:cubicBezTo>
                    <a:pt x="1456" y="4189"/>
                    <a:pt x="1373" y="4272"/>
                    <a:pt x="1373" y="4370"/>
                  </a:cubicBezTo>
                  <a:lnTo>
                    <a:pt x="1373" y="7670"/>
                  </a:lnTo>
                  <a:cubicBezTo>
                    <a:pt x="1373" y="7781"/>
                    <a:pt x="1456" y="7864"/>
                    <a:pt x="1567" y="7864"/>
                  </a:cubicBezTo>
                  <a:lnTo>
                    <a:pt x="6587" y="7864"/>
                  </a:lnTo>
                  <a:cubicBezTo>
                    <a:pt x="6685" y="7864"/>
                    <a:pt x="6768" y="7781"/>
                    <a:pt x="6768" y="7670"/>
                  </a:cubicBezTo>
                  <a:lnTo>
                    <a:pt x="6768" y="4370"/>
                  </a:lnTo>
                  <a:cubicBezTo>
                    <a:pt x="6768" y="4272"/>
                    <a:pt x="6685" y="4189"/>
                    <a:pt x="6587" y="4189"/>
                  </a:cubicBezTo>
                  <a:lnTo>
                    <a:pt x="6186" y="4189"/>
                  </a:lnTo>
                  <a:lnTo>
                    <a:pt x="6186" y="3773"/>
                  </a:lnTo>
                  <a:close/>
                  <a:moveTo>
                    <a:pt x="1678" y="1"/>
                  </a:moveTo>
                  <a:cubicBezTo>
                    <a:pt x="1484" y="1"/>
                    <a:pt x="1317" y="154"/>
                    <a:pt x="1317" y="348"/>
                  </a:cubicBezTo>
                  <a:lnTo>
                    <a:pt x="1317" y="1679"/>
                  </a:lnTo>
                  <a:cubicBezTo>
                    <a:pt x="1317" y="1873"/>
                    <a:pt x="1484" y="2040"/>
                    <a:pt x="1678" y="2040"/>
                  </a:cubicBezTo>
                  <a:lnTo>
                    <a:pt x="2149" y="2040"/>
                  </a:lnTo>
                  <a:lnTo>
                    <a:pt x="1539" y="2691"/>
                  </a:lnTo>
                  <a:cubicBezTo>
                    <a:pt x="1498" y="2733"/>
                    <a:pt x="1484" y="2816"/>
                    <a:pt x="1512" y="2885"/>
                  </a:cubicBezTo>
                  <a:cubicBezTo>
                    <a:pt x="1539" y="2955"/>
                    <a:pt x="1609" y="2996"/>
                    <a:pt x="1678" y="2996"/>
                  </a:cubicBezTo>
                  <a:lnTo>
                    <a:pt x="1997" y="2996"/>
                  </a:lnTo>
                  <a:lnTo>
                    <a:pt x="1997" y="3399"/>
                  </a:lnTo>
                  <a:lnTo>
                    <a:pt x="1249" y="3399"/>
                  </a:lnTo>
                  <a:cubicBezTo>
                    <a:pt x="874" y="3399"/>
                    <a:pt x="583" y="3704"/>
                    <a:pt x="583" y="4078"/>
                  </a:cubicBezTo>
                  <a:lnTo>
                    <a:pt x="583" y="7933"/>
                  </a:lnTo>
                  <a:cubicBezTo>
                    <a:pt x="583" y="8044"/>
                    <a:pt x="596" y="8142"/>
                    <a:pt x="652" y="8238"/>
                  </a:cubicBezTo>
                  <a:lnTo>
                    <a:pt x="180" y="8238"/>
                  </a:lnTo>
                  <a:cubicBezTo>
                    <a:pt x="84" y="8238"/>
                    <a:pt x="1" y="8322"/>
                    <a:pt x="1" y="8419"/>
                  </a:cubicBezTo>
                  <a:lnTo>
                    <a:pt x="1" y="8849"/>
                  </a:lnTo>
                  <a:cubicBezTo>
                    <a:pt x="1" y="9181"/>
                    <a:pt x="278" y="9459"/>
                    <a:pt x="611" y="9459"/>
                  </a:cubicBezTo>
                  <a:lnTo>
                    <a:pt x="3120" y="9459"/>
                  </a:lnTo>
                  <a:cubicBezTo>
                    <a:pt x="3218" y="9459"/>
                    <a:pt x="3301" y="9376"/>
                    <a:pt x="3301" y="9279"/>
                  </a:cubicBezTo>
                  <a:cubicBezTo>
                    <a:pt x="3301" y="9181"/>
                    <a:pt x="3218" y="9098"/>
                    <a:pt x="3120" y="9098"/>
                  </a:cubicBezTo>
                  <a:lnTo>
                    <a:pt x="611" y="9098"/>
                  </a:lnTo>
                  <a:cubicBezTo>
                    <a:pt x="472" y="9098"/>
                    <a:pt x="374" y="8987"/>
                    <a:pt x="374" y="8849"/>
                  </a:cubicBezTo>
                  <a:lnTo>
                    <a:pt x="374" y="8613"/>
                  </a:lnTo>
                  <a:lnTo>
                    <a:pt x="7780" y="8613"/>
                  </a:lnTo>
                  <a:lnTo>
                    <a:pt x="7780" y="8849"/>
                  </a:lnTo>
                  <a:cubicBezTo>
                    <a:pt x="7780" y="8987"/>
                    <a:pt x="7669" y="9098"/>
                    <a:pt x="7530" y="9098"/>
                  </a:cubicBezTo>
                  <a:lnTo>
                    <a:pt x="4784" y="9098"/>
                  </a:lnTo>
                  <a:cubicBezTo>
                    <a:pt x="4688" y="9098"/>
                    <a:pt x="4605" y="9181"/>
                    <a:pt x="4605" y="9279"/>
                  </a:cubicBezTo>
                  <a:cubicBezTo>
                    <a:pt x="4605" y="9376"/>
                    <a:pt x="4688" y="9459"/>
                    <a:pt x="4784" y="9459"/>
                  </a:cubicBezTo>
                  <a:lnTo>
                    <a:pt x="7530" y="9459"/>
                  </a:lnTo>
                  <a:cubicBezTo>
                    <a:pt x="7863" y="9459"/>
                    <a:pt x="8140" y="9181"/>
                    <a:pt x="8140" y="8849"/>
                  </a:cubicBezTo>
                  <a:lnTo>
                    <a:pt x="8140" y="8419"/>
                  </a:lnTo>
                  <a:cubicBezTo>
                    <a:pt x="8140" y="8322"/>
                    <a:pt x="8057" y="8238"/>
                    <a:pt x="7961" y="8238"/>
                  </a:cubicBezTo>
                  <a:lnTo>
                    <a:pt x="7489" y="8238"/>
                  </a:lnTo>
                  <a:cubicBezTo>
                    <a:pt x="7545" y="8142"/>
                    <a:pt x="7572" y="8044"/>
                    <a:pt x="7572" y="7933"/>
                  </a:cubicBezTo>
                  <a:lnTo>
                    <a:pt x="7572" y="4078"/>
                  </a:lnTo>
                  <a:cubicBezTo>
                    <a:pt x="7572" y="3704"/>
                    <a:pt x="7267" y="3399"/>
                    <a:pt x="6892" y="3399"/>
                  </a:cubicBezTo>
                  <a:lnTo>
                    <a:pt x="6186" y="3399"/>
                  </a:lnTo>
                  <a:lnTo>
                    <a:pt x="6186" y="3011"/>
                  </a:lnTo>
                  <a:lnTo>
                    <a:pt x="6491" y="3011"/>
                  </a:lnTo>
                  <a:cubicBezTo>
                    <a:pt x="6559" y="3011"/>
                    <a:pt x="6629" y="2968"/>
                    <a:pt x="6657" y="2900"/>
                  </a:cubicBezTo>
                  <a:cubicBezTo>
                    <a:pt x="6685" y="2830"/>
                    <a:pt x="6685" y="2761"/>
                    <a:pt x="6629" y="2706"/>
                  </a:cubicBezTo>
                  <a:lnTo>
                    <a:pt x="6005" y="2040"/>
                  </a:lnTo>
                  <a:lnTo>
                    <a:pt x="6491" y="2040"/>
                  </a:lnTo>
                  <a:cubicBezTo>
                    <a:pt x="6698" y="2040"/>
                    <a:pt x="6851" y="1873"/>
                    <a:pt x="6851" y="1679"/>
                  </a:cubicBezTo>
                  <a:lnTo>
                    <a:pt x="6851" y="598"/>
                  </a:lnTo>
                  <a:cubicBezTo>
                    <a:pt x="6851" y="403"/>
                    <a:pt x="6698" y="250"/>
                    <a:pt x="6491" y="250"/>
                  </a:cubicBezTo>
                  <a:lnTo>
                    <a:pt x="5506" y="250"/>
                  </a:lnTo>
                  <a:lnTo>
                    <a:pt x="5422" y="139"/>
                  </a:lnTo>
                  <a:cubicBezTo>
                    <a:pt x="5367" y="43"/>
                    <a:pt x="5256" y="1"/>
                    <a:pt x="5145" y="1"/>
                  </a:cubicBezTo>
                  <a:lnTo>
                    <a:pt x="4688" y="1"/>
                  </a:lnTo>
                  <a:cubicBezTo>
                    <a:pt x="4494" y="1"/>
                    <a:pt x="4341" y="154"/>
                    <a:pt x="4341" y="348"/>
                  </a:cubicBezTo>
                  <a:lnTo>
                    <a:pt x="4341" y="1679"/>
                  </a:lnTo>
                  <a:cubicBezTo>
                    <a:pt x="4341" y="1873"/>
                    <a:pt x="4494" y="2040"/>
                    <a:pt x="4688" y="2040"/>
                  </a:cubicBezTo>
                  <a:lnTo>
                    <a:pt x="5187" y="2040"/>
                  </a:lnTo>
                  <a:lnTo>
                    <a:pt x="4563" y="2706"/>
                  </a:lnTo>
                  <a:cubicBezTo>
                    <a:pt x="4507" y="2761"/>
                    <a:pt x="4494" y="2830"/>
                    <a:pt x="4521" y="2900"/>
                  </a:cubicBezTo>
                  <a:cubicBezTo>
                    <a:pt x="4563" y="2968"/>
                    <a:pt x="4618" y="3011"/>
                    <a:pt x="4701" y="3011"/>
                  </a:cubicBezTo>
                  <a:lnTo>
                    <a:pt x="5006" y="3011"/>
                  </a:lnTo>
                  <a:lnTo>
                    <a:pt x="5006" y="3399"/>
                  </a:lnTo>
                  <a:lnTo>
                    <a:pt x="3162" y="3399"/>
                  </a:lnTo>
                  <a:lnTo>
                    <a:pt x="3162" y="2996"/>
                  </a:lnTo>
                  <a:lnTo>
                    <a:pt x="3481" y="2996"/>
                  </a:lnTo>
                  <a:cubicBezTo>
                    <a:pt x="3551" y="2996"/>
                    <a:pt x="3619" y="2955"/>
                    <a:pt x="3647" y="2885"/>
                  </a:cubicBezTo>
                  <a:cubicBezTo>
                    <a:pt x="3675" y="2816"/>
                    <a:pt x="3662" y="2733"/>
                    <a:pt x="3606" y="2691"/>
                  </a:cubicBezTo>
                  <a:lnTo>
                    <a:pt x="2996" y="2040"/>
                  </a:lnTo>
                  <a:lnTo>
                    <a:pt x="3481" y="2040"/>
                  </a:lnTo>
                  <a:cubicBezTo>
                    <a:pt x="3675" y="2040"/>
                    <a:pt x="3828" y="1873"/>
                    <a:pt x="3828" y="1679"/>
                  </a:cubicBezTo>
                  <a:lnTo>
                    <a:pt x="3828" y="598"/>
                  </a:lnTo>
                  <a:cubicBezTo>
                    <a:pt x="3828" y="403"/>
                    <a:pt x="3675" y="250"/>
                    <a:pt x="3481" y="250"/>
                  </a:cubicBezTo>
                  <a:lnTo>
                    <a:pt x="2482" y="250"/>
                  </a:lnTo>
                  <a:lnTo>
                    <a:pt x="2414" y="139"/>
                  </a:lnTo>
                  <a:cubicBezTo>
                    <a:pt x="2344" y="43"/>
                    <a:pt x="2233" y="1"/>
                    <a:pt x="2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834659" y="4383059"/>
              <a:ext cx="96605" cy="111339"/>
            </a:xfrm>
            <a:custGeom>
              <a:avLst/>
              <a:gdLst/>
              <a:ahLst/>
              <a:cxnLst/>
              <a:rect l="l" t="t" r="r" b="b"/>
              <a:pathLst>
                <a:path w="2026" h="2335" extrusionOk="0">
                  <a:moveTo>
                    <a:pt x="764" y="1613"/>
                  </a:moveTo>
                  <a:cubicBezTo>
                    <a:pt x="861" y="1613"/>
                    <a:pt x="944" y="1682"/>
                    <a:pt x="944" y="1779"/>
                  </a:cubicBezTo>
                  <a:lnTo>
                    <a:pt x="944" y="1793"/>
                  </a:lnTo>
                  <a:cubicBezTo>
                    <a:pt x="944" y="1890"/>
                    <a:pt x="861" y="1973"/>
                    <a:pt x="764" y="1973"/>
                  </a:cubicBezTo>
                  <a:lnTo>
                    <a:pt x="542" y="1973"/>
                  </a:lnTo>
                  <a:cubicBezTo>
                    <a:pt x="445" y="1973"/>
                    <a:pt x="376" y="1890"/>
                    <a:pt x="376" y="1793"/>
                  </a:cubicBezTo>
                  <a:lnTo>
                    <a:pt x="376" y="1779"/>
                  </a:lnTo>
                  <a:cubicBezTo>
                    <a:pt x="376" y="1682"/>
                    <a:pt x="445" y="1613"/>
                    <a:pt x="542" y="1613"/>
                  </a:cubicBezTo>
                  <a:close/>
                  <a:moveTo>
                    <a:pt x="1111" y="1"/>
                  </a:moveTo>
                  <a:cubicBezTo>
                    <a:pt x="1097" y="1"/>
                    <a:pt x="1083" y="2"/>
                    <a:pt x="1069" y="4"/>
                  </a:cubicBezTo>
                  <a:cubicBezTo>
                    <a:pt x="999" y="32"/>
                    <a:pt x="944" y="101"/>
                    <a:pt x="944" y="184"/>
                  </a:cubicBezTo>
                  <a:lnTo>
                    <a:pt x="944" y="1266"/>
                  </a:lnTo>
                  <a:cubicBezTo>
                    <a:pt x="889" y="1252"/>
                    <a:pt x="820" y="1238"/>
                    <a:pt x="764" y="1238"/>
                  </a:cubicBezTo>
                  <a:lnTo>
                    <a:pt x="542" y="1238"/>
                  </a:lnTo>
                  <a:cubicBezTo>
                    <a:pt x="251" y="1238"/>
                    <a:pt x="1" y="1474"/>
                    <a:pt x="1" y="1779"/>
                  </a:cubicBezTo>
                  <a:lnTo>
                    <a:pt x="1" y="1793"/>
                  </a:lnTo>
                  <a:cubicBezTo>
                    <a:pt x="1" y="2098"/>
                    <a:pt x="251" y="2334"/>
                    <a:pt x="542" y="2334"/>
                  </a:cubicBezTo>
                  <a:lnTo>
                    <a:pt x="764" y="2334"/>
                  </a:lnTo>
                  <a:cubicBezTo>
                    <a:pt x="1069" y="2334"/>
                    <a:pt x="1305" y="2098"/>
                    <a:pt x="1305" y="1793"/>
                  </a:cubicBezTo>
                  <a:lnTo>
                    <a:pt x="1305" y="1779"/>
                  </a:lnTo>
                  <a:lnTo>
                    <a:pt x="1305" y="572"/>
                  </a:lnTo>
                  <a:cubicBezTo>
                    <a:pt x="1347" y="600"/>
                    <a:pt x="1388" y="614"/>
                    <a:pt x="1443" y="628"/>
                  </a:cubicBezTo>
                  <a:cubicBezTo>
                    <a:pt x="1596" y="670"/>
                    <a:pt x="1624" y="781"/>
                    <a:pt x="1637" y="794"/>
                  </a:cubicBezTo>
                  <a:lnTo>
                    <a:pt x="1637" y="809"/>
                  </a:lnTo>
                  <a:cubicBezTo>
                    <a:pt x="1660" y="888"/>
                    <a:pt x="1740" y="940"/>
                    <a:pt x="1822" y="940"/>
                  </a:cubicBezTo>
                  <a:cubicBezTo>
                    <a:pt x="1839" y="940"/>
                    <a:pt x="1857" y="938"/>
                    <a:pt x="1874" y="933"/>
                  </a:cubicBezTo>
                  <a:cubicBezTo>
                    <a:pt x="1970" y="892"/>
                    <a:pt x="2026" y="794"/>
                    <a:pt x="1985" y="698"/>
                  </a:cubicBezTo>
                  <a:lnTo>
                    <a:pt x="1985" y="683"/>
                  </a:lnTo>
                  <a:cubicBezTo>
                    <a:pt x="1985" y="670"/>
                    <a:pt x="1957" y="600"/>
                    <a:pt x="1901" y="517"/>
                  </a:cubicBezTo>
                  <a:cubicBezTo>
                    <a:pt x="1804" y="406"/>
                    <a:pt x="1693" y="323"/>
                    <a:pt x="1541" y="282"/>
                  </a:cubicBezTo>
                  <a:cubicBezTo>
                    <a:pt x="1374" y="226"/>
                    <a:pt x="1291" y="115"/>
                    <a:pt x="1277" y="101"/>
                  </a:cubicBezTo>
                  <a:cubicBezTo>
                    <a:pt x="1243" y="31"/>
                    <a:pt x="1179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63126" y="4585952"/>
              <a:ext cx="20551" cy="17547"/>
            </a:xfrm>
            <a:custGeom>
              <a:avLst/>
              <a:gdLst/>
              <a:ahLst/>
              <a:cxnLst/>
              <a:rect l="l" t="t" r="r" b="b"/>
              <a:pathLst>
                <a:path w="431" h="368" extrusionOk="0">
                  <a:moveTo>
                    <a:pt x="224" y="1"/>
                  </a:moveTo>
                  <a:cubicBezTo>
                    <a:pt x="185" y="1"/>
                    <a:pt x="145" y="12"/>
                    <a:pt x="112" y="34"/>
                  </a:cubicBezTo>
                  <a:cubicBezTo>
                    <a:pt x="29" y="89"/>
                    <a:pt x="1" y="200"/>
                    <a:pt x="56" y="284"/>
                  </a:cubicBezTo>
                  <a:cubicBezTo>
                    <a:pt x="101" y="337"/>
                    <a:pt x="163" y="368"/>
                    <a:pt x="223" y="368"/>
                  </a:cubicBezTo>
                  <a:cubicBezTo>
                    <a:pt x="257" y="368"/>
                    <a:pt x="290" y="359"/>
                    <a:pt x="319" y="339"/>
                  </a:cubicBezTo>
                  <a:cubicBezTo>
                    <a:pt x="402" y="284"/>
                    <a:pt x="430" y="159"/>
                    <a:pt x="375" y="76"/>
                  </a:cubicBezTo>
                  <a:cubicBezTo>
                    <a:pt x="341" y="26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2"/>
          <p:cNvGrpSpPr/>
          <p:nvPr/>
        </p:nvGrpSpPr>
        <p:grpSpPr>
          <a:xfrm>
            <a:off x="1790035" y="3184379"/>
            <a:ext cx="410826" cy="262675"/>
            <a:chOff x="7652841" y="3500626"/>
            <a:chExt cx="451706" cy="288813"/>
          </a:xfrm>
        </p:grpSpPr>
        <p:sp>
          <p:nvSpPr>
            <p:cNvPr id="438" name="Google Shape;438;p32"/>
            <p:cNvSpPr/>
            <p:nvPr/>
          </p:nvSpPr>
          <p:spPr>
            <a:xfrm>
              <a:off x="7727561" y="3500626"/>
              <a:ext cx="299637" cy="288813"/>
            </a:xfrm>
            <a:custGeom>
              <a:avLst/>
              <a:gdLst/>
              <a:ahLst/>
              <a:cxnLst/>
              <a:rect l="l" t="t" r="r" b="b"/>
              <a:pathLst>
                <a:path w="6284" h="6057" extrusionOk="0">
                  <a:moveTo>
                    <a:pt x="4397" y="426"/>
                  </a:moveTo>
                  <a:lnTo>
                    <a:pt x="4397" y="939"/>
                  </a:lnTo>
                  <a:lnTo>
                    <a:pt x="2885" y="1397"/>
                  </a:lnTo>
                  <a:lnTo>
                    <a:pt x="2885" y="870"/>
                  </a:lnTo>
                  <a:lnTo>
                    <a:pt x="4397" y="426"/>
                  </a:lnTo>
                  <a:close/>
                  <a:moveTo>
                    <a:pt x="4105" y="2548"/>
                  </a:moveTo>
                  <a:cubicBezTo>
                    <a:pt x="4272" y="2548"/>
                    <a:pt x="4397" y="2686"/>
                    <a:pt x="4397" y="2839"/>
                  </a:cubicBezTo>
                  <a:cubicBezTo>
                    <a:pt x="4397" y="3006"/>
                    <a:pt x="4272" y="3130"/>
                    <a:pt x="4105" y="3130"/>
                  </a:cubicBezTo>
                  <a:lnTo>
                    <a:pt x="3842" y="3130"/>
                  </a:lnTo>
                  <a:cubicBezTo>
                    <a:pt x="3689" y="3130"/>
                    <a:pt x="3551" y="3006"/>
                    <a:pt x="3551" y="2839"/>
                  </a:cubicBezTo>
                  <a:cubicBezTo>
                    <a:pt x="3551" y="2686"/>
                    <a:pt x="3689" y="2548"/>
                    <a:pt x="3842" y="2548"/>
                  </a:cubicBezTo>
                  <a:close/>
                  <a:moveTo>
                    <a:pt x="2234" y="2936"/>
                  </a:moveTo>
                  <a:cubicBezTo>
                    <a:pt x="2386" y="2936"/>
                    <a:pt x="2524" y="3061"/>
                    <a:pt x="2524" y="3228"/>
                  </a:cubicBezTo>
                  <a:cubicBezTo>
                    <a:pt x="2524" y="3380"/>
                    <a:pt x="2386" y="3518"/>
                    <a:pt x="2234" y="3518"/>
                  </a:cubicBezTo>
                  <a:lnTo>
                    <a:pt x="1970" y="3518"/>
                  </a:lnTo>
                  <a:cubicBezTo>
                    <a:pt x="1803" y="3518"/>
                    <a:pt x="1665" y="3380"/>
                    <a:pt x="1665" y="3228"/>
                  </a:cubicBezTo>
                  <a:cubicBezTo>
                    <a:pt x="1665" y="3061"/>
                    <a:pt x="1803" y="2936"/>
                    <a:pt x="1970" y="2936"/>
                  </a:cubicBezTo>
                  <a:close/>
                  <a:moveTo>
                    <a:pt x="4590" y="0"/>
                  </a:moveTo>
                  <a:cubicBezTo>
                    <a:pt x="4572" y="0"/>
                    <a:pt x="4554" y="4"/>
                    <a:pt x="4536" y="10"/>
                  </a:cubicBezTo>
                  <a:lnTo>
                    <a:pt x="2650" y="551"/>
                  </a:lnTo>
                  <a:cubicBezTo>
                    <a:pt x="2580" y="565"/>
                    <a:pt x="2524" y="648"/>
                    <a:pt x="2524" y="731"/>
                  </a:cubicBezTo>
                  <a:lnTo>
                    <a:pt x="2524" y="745"/>
                  </a:lnTo>
                  <a:cubicBezTo>
                    <a:pt x="2302" y="662"/>
                    <a:pt x="2081" y="620"/>
                    <a:pt x="1845" y="620"/>
                  </a:cubicBezTo>
                  <a:cubicBezTo>
                    <a:pt x="819" y="620"/>
                    <a:pt x="0" y="1438"/>
                    <a:pt x="0" y="2451"/>
                  </a:cubicBezTo>
                  <a:cubicBezTo>
                    <a:pt x="0" y="2978"/>
                    <a:pt x="222" y="3491"/>
                    <a:pt x="625" y="3838"/>
                  </a:cubicBezTo>
                  <a:lnTo>
                    <a:pt x="3010" y="6001"/>
                  </a:lnTo>
                  <a:cubicBezTo>
                    <a:pt x="3051" y="6029"/>
                    <a:pt x="3093" y="6057"/>
                    <a:pt x="3135" y="6057"/>
                  </a:cubicBezTo>
                  <a:cubicBezTo>
                    <a:pt x="3190" y="6057"/>
                    <a:pt x="3232" y="6029"/>
                    <a:pt x="3260" y="6001"/>
                  </a:cubicBezTo>
                  <a:lnTo>
                    <a:pt x="4009" y="5321"/>
                  </a:lnTo>
                  <a:cubicBezTo>
                    <a:pt x="4092" y="5266"/>
                    <a:pt x="4092" y="5141"/>
                    <a:pt x="4022" y="5072"/>
                  </a:cubicBezTo>
                  <a:cubicBezTo>
                    <a:pt x="3986" y="5028"/>
                    <a:pt x="3939" y="5007"/>
                    <a:pt x="3890" y="5007"/>
                  </a:cubicBezTo>
                  <a:cubicBezTo>
                    <a:pt x="3845" y="5007"/>
                    <a:pt x="3799" y="5025"/>
                    <a:pt x="3759" y="5058"/>
                  </a:cubicBezTo>
                  <a:lnTo>
                    <a:pt x="3135" y="5613"/>
                  </a:lnTo>
                  <a:lnTo>
                    <a:pt x="888" y="3574"/>
                  </a:lnTo>
                  <a:cubicBezTo>
                    <a:pt x="875" y="3574"/>
                    <a:pt x="875" y="3574"/>
                    <a:pt x="875" y="3561"/>
                  </a:cubicBezTo>
                  <a:cubicBezTo>
                    <a:pt x="555" y="3283"/>
                    <a:pt x="361" y="2880"/>
                    <a:pt x="361" y="2451"/>
                  </a:cubicBezTo>
                  <a:cubicBezTo>
                    <a:pt x="361" y="1647"/>
                    <a:pt x="1027" y="981"/>
                    <a:pt x="1845" y="981"/>
                  </a:cubicBezTo>
                  <a:cubicBezTo>
                    <a:pt x="2081" y="981"/>
                    <a:pt x="2317" y="1037"/>
                    <a:pt x="2524" y="1147"/>
                  </a:cubicBezTo>
                  <a:lnTo>
                    <a:pt x="2524" y="2631"/>
                  </a:lnTo>
                  <a:cubicBezTo>
                    <a:pt x="2428" y="2590"/>
                    <a:pt x="2330" y="2562"/>
                    <a:pt x="2234" y="2562"/>
                  </a:cubicBezTo>
                  <a:lnTo>
                    <a:pt x="1970" y="2562"/>
                  </a:lnTo>
                  <a:cubicBezTo>
                    <a:pt x="1596" y="2562"/>
                    <a:pt x="1304" y="2853"/>
                    <a:pt x="1304" y="3228"/>
                  </a:cubicBezTo>
                  <a:cubicBezTo>
                    <a:pt x="1304" y="3588"/>
                    <a:pt x="1596" y="3879"/>
                    <a:pt x="1970" y="3879"/>
                  </a:cubicBezTo>
                  <a:lnTo>
                    <a:pt x="2234" y="3879"/>
                  </a:lnTo>
                  <a:cubicBezTo>
                    <a:pt x="2594" y="3879"/>
                    <a:pt x="2885" y="3588"/>
                    <a:pt x="2885" y="3228"/>
                  </a:cubicBezTo>
                  <a:lnTo>
                    <a:pt x="2885" y="1771"/>
                  </a:lnTo>
                  <a:lnTo>
                    <a:pt x="4397" y="1327"/>
                  </a:lnTo>
                  <a:lnTo>
                    <a:pt x="4397" y="2243"/>
                  </a:lnTo>
                  <a:cubicBezTo>
                    <a:pt x="4314" y="2201"/>
                    <a:pt x="4216" y="2187"/>
                    <a:pt x="4105" y="2187"/>
                  </a:cubicBezTo>
                  <a:lnTo>
                    <a:pt x="3842" y="2187"/>
                  </a:lnTo>
                  <a:cubicBezTo>
                    <a:pt x="3482" y="2187"/>
                    <a:pt x="3190" y="2479"/>
                    <a:pt x="3190" y="2839"/>
                  </a:cubicBezTo>
                  <a:cubicBezTo>
                    <a:pt x="3190" y="3200"/>
                    <a:pt x="3482" y="3505"/>
                    <a:pt x="3842" y="3505"/>
                  </a:cubicBezTo>
                  <a:lnTo>
                    <a:pt x="4105" y="3505"/>
                  </a:lnTo>
                  <a:cubicBezTo>
                    <a:pt x="4480" y="3505"/>
                    <a:pt x="4771" y="3200"/>
                    <a:pt x="4771" y="2839"/>
                  </a:cubicBezTo>
                  <a:lnTo>
                    <a:pt x="4771" y="1022"/>
                  </a:lnTo>
                  <a:cubicBezTo>
                    <a:pt x="5063" y="1092"/>
                    <a:pt x="5326" y="1244"/>
                    <a:pt x="5520" y="1466"/>
                  </a:cubicBezTo>
                  <a:cubicBezTo>
                    <a:pt x="5769" y="1730"/>
                    <a:pt x="5908" y="2091"/>
                    <a:pt x="5908" y="2451"/>
                  </a:cubicBezTo>
                  <a:cubicBezTo>
                    <a:pt x="5908" y="2880"/>
                    <a:pt x="5728" y="3283"/>
                    <a:pt x="5409" y="3561"/>
                  </a:cubicBezTo>
                  <a:cubicBezTo>
                    <a:pt x="5409" y="3574"/>
                    <a:pt x="5396" y="3574"/>
                    <a:pt x="5396" y="3574"/>
                  </a:cubicBezTo>
                  <a:lnTo>
                    <a:pt x="4952" y="3977"/>
                  </a:lnTo>
                  <a:cubicBezTo>
                    <a:pt x="4882" y="4045"/>
                    <a:pt x="4882" y="4156"/>
                    <a:pt x="4937" y="4239"/>
                  </a:cubicBezTo>
                  <a:cubicBezTo>
                    <a:pt x="4976" y="4278"/>
                    <a:pt x="5031" y="4299"/>
                    <a:pt x="5084" y="4299"/>
                  </a:cubicBezTo>
                  <a:cubicBezTo>
                    <a:pt x="5127" y="4299"/>
                    <a:pt x="5170" y="4285"/>
                    <a:pt x="5201" y="4254"/>
                  </a:cubicBezTo>
                  <a:lnTo>
                    <a:pt x="5658" y="3838"/>
                  </a:lnTo>
                  <a:cubicBezTo>
                    <a:pt x="6061" y="3491"/>
                    <a:pt x="6283" y="2991"/>
                    <a:pt x="6283" y="2464"/>
                  </a:cubicBezTo>
                  <a:cubicBezTo>
                    <a:pt x="6283" y="1993"/>
                    <a:pt x="6102" y="1549"/>
                    <a:pt x="5797" y="1216"/>
                  </a:cubicBezTo>
                  <a:cubicBezTo>
                    <a:pt x="5520" y="911"/>
                    <a:pt x="5159" y="717"/>
                    <a:pt x="4771" y="648"/>
                  </a:cubicBezTo>
                  <a:lnTo>
                    <a:pt x="4771" y="190"/>
                  </a:lnTo>
                  <a:cubicBezTo>
                    <a:pt x="4771" y="86"/>
                    <a:pt x="4684" y="0"/>
                    <a:pt x="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8363" y="3565667"/>
              <a:ext cx="31757" cy="101993"/>
            </a:xfrm>
            <a:custGeom>
              <a:avLst/>
              <a:gdLst/>
              <a:ahLst/>
              <a:cxnLst/>
              <a:rect l="l" t="t" r="r" b="b"/>
              <a:pathLst>
                <a:path w="666" h="2139" extrusionOk="0">
                  <a:moveTo>
                    <a:pt x="205" y="0"/>
                  </a:moveTo>
                  <a:cubicBezTo>
                    <a:pt x="178" y="0"/>
                    <a:pt x="150" y="6"/>
                    <a:pt x="126" y="19"/>
                  </a:cubicBezTo>
                  <a:cubicBezTo>
                    <a:pt x="28" y="74"/>
                    <a:pt x="0" y="185"/>
                    <a:pt x="42" y="268"/>
                  </a:cubicBezTo>
                  <a:cubicBezTo>
                    <a:pt x="278" y="712"/>
                    <a:pt x="278" y="1433"/>
                    <a:pt x="42" y="1864"/>
                  </a:cubicBezTo>
                  <a:cubicBezTo>
                    <a:pt x="0" y="1960"/>
                    <a:pt x="28" y="2071"/>
                    <a:pt x="126" y="2113"/>
                  </a:cubicBezTo>
                  <a:cubicBezTo>
                    <a:pt x="152" y="2131"/>
                    <a:pt x="180" y="2138"/>
                    <a:pt x="209" y="2138"/>
                  </a:cubicBezTo>
                  <a:cubicBezTo>
                    <a:pt x="273" y="2138"/>
                    <a:pt x="337" y="2101"/>
                    <a:pt x="375" y="2043"/>
                  </a:cubicBezTo>
                  <a:cubicBezTo>
                    <a:pt x="666" y="1503"/>
                    <a:pt x="666" y="643"/>
                    <a:pt x="375" y="102"/>
                  </a:cubicBezTo>
                  <a:cubicBezTo>
                    <a:pt x="336" y="34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068785" y="3533576"/>
              <a:ext cx="35762" cy="166460"/>
            </a:xfrm>
            <a:custGeom>
              <a:avLst/>
              <a:gdLst/>
              <a:ahLst/>
              <a:cxnLst/>
              <a:rect l="l" t="t" r="r" b="b"/>
              <a:pathLst>
                <a:path w="750" h="3491" extrusionOk="0">
                  <a:moveTo>
                    <a:pt x="218" y="1"/>
                  </a:moveTo>
                  <a:cubicBezTo>
                    <a:pt x="187" y="1"/>
                    <a:pt x="156" y="9"/>
                    <a:pt x="126" y="26"/>
                  </a:cubicBezTo>
                  <a:cubicBezTo>
                    <a:pt x="42" y="68"/>
                    <a:pt x="0" y="179"/>
                    <a:pt x="56" y="276"/>
                  </a:cubicBezTo>
                  <a:cubicBezTo>
                    <a:pt x="264" y="664"/>
                    <a:pt x="375" y="1191"/>
                    <a:pt x="375" y="1746"/>
                  </a:cubicBezTo>
                  <a:cubicBezTo>
                    <a:pt x="375" y="2300"/>
                    <a:pt x="264" y="2827"/>
                    <a:pt x="56" y="3216"/>
                  </a:cubicBezTo>
                  <a:cubicBezTo>
                    <a:pt x="0" y="3313"/>
                    <a:pt x="42" y="3424"/>
                    <a:pt x="126" y="3465"/>
                  </a:cubicBezTo>
                  <a:cubicBezTo>
                    <a:pt x="156" y="3483"/>
                    <a:pt x="188" y="3491"/>
                    <a:pt x="219" y="3491"/>
                  </a:cubicBezTo>
                  <a:cubicBezTo>
                    <a:pt x="285" y="3491"/>
                    <a:pt x="346" y="3453"/>
                    <a:pt x="375" y="3397"/>
                  </a:cubicBezTo>
                  <a:cubicBezTo>
                    <a:pt x="610" y="2953"/>
                    <a:pt x="749" y="2370"/>
                    <a:pt x="749" y="1746"/>
                  </a:cubicBezTo>
                  <a:cubicBezTo>
                    <a:pt x="749" y="1122"/>
                    <a:pt x="610" y="540"/>
                    <a:pt x="375" y="96"/>
                  </a:cubicBezTo>
                  <a:cubicBezTo>
                    <a:pt x="346" y="39"/>
                    <a:pt x="285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7686554" y="3565667"/>
              <a:ext cx="31804" cy="101993"/>
            </a:xfrm>
            <a:custGeom>
              <a:avLst/>
              <a:gdLst/>
              <a:ahLst/>
              <a:cxnLst/>
              <a:rect l="l" t="t" r="r" b="b"/>
              <a:pathLst>
                <a:path w="667" h="2139" extrusionOk="0">
                  <a:moveTo>
                    <a:pt x="462" y="0"/>
                  </a:moveTo>
                  <a:cubicBezTo>
                    <a:pt x="397" y="0"/>
                    <a:pt x="331" y="34"/>
                    <a:pt x="292" y="102"/>
                  </a:cubicBezTo>
                  <a:cubicBezTo>
                    <a:pt x="1" y="643"/>
                    <a:pt x="1" y="1503"/>
                    <a:pt x="292" y="2043"/>
                  </a:cubicBezTo>
                  <a:cubicBezTo>
                    <a:pt x="330" y="2101"/>
                    <a:pt x="395" y="2138"/>
                    <a:pt x="458" y="2138"/>
                  </a:cubicBezTo>
                  <a:cubicBezTo>
                    <a:pt x="487" y="2138"/>
                    <a:pt x="516" y="2131"/>
                    <a:pt x="542" y="2113"/>
                  </a:cubicBezTo>
                  <a:cubicBezTo>
                    <a:pt x="638" y="2071"/>
                    <a:pt x="666" y="1960"/>
                    <a:pt x="611" y="1864"/>
                  </a:cubicBezTo>
                  <a:cubicBezTo>
                    <a:pt x="389" y="1433"/>
                    <a:pt x="389" y="712"/>
                    <a:pt x="611" y="268"/>
                  </a:cubicBezTo>
                  <a:cubicBezTo>
                    <a:pt x="666" y="185"/>
                    <a:pt x="638" y="74"/>
                    <a:pt x="542" y="19"/>
                  </a:cubicBezTo>
                  <a:cubicBezTo>
                    <a:pt x="517" y="6"/>
                    <a:pt x="490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7652841" y="3533576"/>
              <a:ext cx="35762" cy="166603"/>
            </a:xfrm>
            <a:custGeom>
              <a:avLst/>
              <a:gdLst/>
              <a:ahLst/>
              <a:cxnLst/>
              <a:rect l="l" t="t" r="r" b="b"/>
              <a:pathLst>
                <a:path w="750" h="3494" extrusionOk="0">
                  <a:moveTo>
                    <a:pt x="532" y="1"/>
                  </a:moveTo>
                  <a:cubicBezTo>
                    <a:pt x="465" y="1"/>
                    <a:pt x="404" y="39"/>
                    <a:pt x="375" y="96"/>
                  </a:cubicBezTo>
                  <a:cubicBezTo>
                    <a:pt x="140" y="540"/>
                    <a:pt x="1" y="1122"/>
                    <a:pt x="1" y="1746"/>
                  </a:cubicBezTo>
                  <a:cubicBezTo>
                    <a:pt x="1" y="2370"/>
                    <a:pt x="140" y="2953"/>
                    <a:pt x="375" y="3397"/>
                  </a:cubicBezTo>
                  <a:cubicBezTo>
                    <a:pt x="402" y="3452"/>
                    <a:pt x="472" y="3493"/>
                    <a:pt x="541" y="3493"/>
                  </a:cubicBezTo>
                  <a:cubicBezTo>
                    <a:pt x="569" y="3493"/>
                    <a:pt x="597" y="3480"/>
                    <a:pt x="624" y="3465"/>
                  </a:cubicBezTo>
                  <a:cubicBezTo>
                    <a:pt x="708" y="3424"/>
                    <a:pt x="750" y="3313"/>
                    <a:pt x="694" y="3216"/>
                  </a:cubicBezTo>
                  <a:cubicBezTo>
                    <a:pt x="486" y="2827"/>
                    <a:pt x="375" y="2300"/>
                    <a:pt x="375" y="1746"/>
                  </a:cubicBezTo>
                  <a:cubicBezTo>
                    <a:pt x="375" y="1191"/>
                    <a:pt x="486" y="664"/>
                    <a:pt x="694" y="276"/>
                  </a:cubicBezTo>
                  <a:cubicBezTo>
                    <a:pt x="750" y="179"/>
                    <a:pt x="708" y="68"/>
                    <a:pt x="624" y="26"/>
                  </a:cubicBezTo>
                  <a:cubicBezTo>
                    <a:pt x="594" y="9"/>
                    <a:pt x="563" y="1"/>
                    <a:pt x="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7931933" y="3713724"/>
              <a:ext cx="19168" cy="17643"/>
            </a:xfrm>
            <a:custGeom>
              <a:avLst/>
              <a:gdLst/>
              <a:ahLst/>
              <a:cxnLst/>
              <a:rect l="l" t="t" r="r" b="b"/>
              <a:pathLst>
                <a:path w="402" h="370" extrusionOk="0">
                  <a:moveTo>
                    <a:pt x="192" y="1"/>
                  </a:moveTo>
                  <a:cubicBezTo>
                    <a:pt x="111" y="1"/>
                    <a:pt x="37" y="63"/>
                    <a:pt x="13" y="145"/>
                  </a:cubicBezTo>
                  <a:cubicBezTo>
                    <a:pt x="0" y="242"/>
                    <a:pt x="69" y="340"/>
                    <a:pt x="167" y="367"/>
                  </a:cubicBezTo>
                  <a:cubicBezTo>
                    <a:pt x="175" y="368"/>
                    <a:pt x="183" y="369"/>
                    <a:pt x="191" y="369"/>
                  </a:cubicBezTo>
                  <a:cubicBezTo>
                    <a:pt x="279" y="369"/>
                    <a:pt x="362" y="304"/>
                    <a:pt x="374" y="214"/>
                  </a:cubicBezTo>
                  <a:cubicBezTo>
                    <a:pt x="402" y="118"/>
                    <a:pt x="333" y="20"/>
                    <a:pt x="235" y="7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2"/>
          <p:cNvGrpSpPr/>
          <p:nvPr/>
        </p:nvGrpSpPr>
        <p:grpSpPr>
          <a:xfrm>
            <a:off x="3082064" y="1886404"/>
            <a:ext cx="410818" cy="356088"/>
            <a:chOff x="7652841" y="2716136"/>
            <a:chExt cx="451696" cy="391521"/>
          </a:xfrm>
        </p:grpSpPr>
        <p:sp>
          <p:nvSpPr>
            <p:cNvPr id="445" name="Google Shape;445;p32"/>
            <p:cNvSpPr/>
            <p:nvPr/>
          </p:nvSpPr>
          <p:spPr>
            <a:xfrm>
              <a:off x="7693849" y="2750516"/>
              <a:ext cx="19884" cy="17643"/>
            </a:xfrm>
            <a:custGeom>
              <a:avLst/>
              <a:gdLst/>
              <a:ahLst/>
              <a:cxnLst/>
              <a:rect l="l" t="t" r="r" b="b"/>
              <a:pathLst>
                <a:path w="417" h="370" extrusionOk="0">
                  <a:moveTo>
                    <a:pt x="202" y="1"/>
                  </a:moveTo>
                  <a:cubicBezTo>
                    <a:pt x="180" y="1"/>
                    <a:pt x="159" y="5"/>
                    <a:pt x="139" y="15"/>
                  </a:cubicBezTo>
                  <a:cubicBezTo>
                    <a:pt x="42" y="56"/>
                    <a:pt x="1" y="167"/>
                    <a:pt x="42" y="250"/>
                  </a:cubicBezTo>
                  <a:cubicBezTo>
                    <a:pt x="64" y="328"/>
                    <a:pt x="138" y="370"/>
                    <a:pt x="217" y="370"/>
                  </a:cubicBezTo>
                  <a:cubicBezTo>
                    <a:pt x="237" y="370"/>
                    <a:pt x="258" y="367"/>
                    <a:pt x="278" y="361"/>
                  </a:cubicBezTo>
                  <a:cubicBezTo>
                    <a:pt x="375" y="320"/>
                    <a:pt x="417" y="209"/>
                    <a:pt x="375" y="112"/>
                  </a:cubicBezTo>
                  <a:cubicBezTo>
                    <a:pt x="343" y="48"/>
                    <a:pt x="271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730184" y="2750659"/>
              <a:ext cx="20170" cy="17786"/>
            </a:xfrm>
            <a:custGeom>
              <a:avLst/>
              <a:gdLst/>
              <a:ahLst/>
              <a:cxnLst/>
              <a:rect l="l" t="t" r="r" b="b"/>
              <a:pathLst>
                <a:path w="423" h="373" extrusionOk="0">
                  <a:moveTo>
                    <a:pt x="201" y="0"/>
                  </a:moveTo>
                  <a:cubicBezTo>
                    <a:pt x="171" y="0"/>
                    <a:pt x="141" y="8"/>
                    <a:pt x="112" y="25"/>
                  </a:cubicBezTo>
                  <a:cubicBezTo>
                    <a:pt x="29" y="67"/>
                    <a:pt x="1" y="164"/>
                    <a:pt x="43" y="247"/>
                  </a:cubicBezTo>
                  <a:cubicBezTo>
                    <a:pt x="71" y="330"/>
                    <a:pt x="140" y="373"/>
                    <a:pt x="223" y="373"/>
                  </a:cubicBezTo>
                  <a:cubicBezTo>
                    <a:pt x="293" y="358"/>
                    <a:pt x="361" y="303"/>
                    <a:pt x="389" y="234"/>
                  </a:cubicBezTo>
                  <a:cubicBezTo>
                    <a:pt x="423" y="113"/>
                    <a:pt x="316" y="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7652841" y="2716136"/>
              <a:ext cx="451696" cy="391521"/>
            </a:xfrm>
            <a:custGeom>
              <a:avLst/>
              <a:gdLst/>
              <a:ahLst/>
              <a:cxnLst/>
              <a:rect l="l" t="t" r="r" b="b"/>
              <a:pathLst>
                <a:path w="9473" h="8211" extrusionOk="0">
                  <a:moveTo>
                    <a:pt x="7101" y="361"/>
                  </a:moveTo>
                  <a:cubicBezTo>
                    <a:pt x="7420" y="361"/>
                    <a:pt x="7669" y="625"/>
                    <a:pt x="7669" y="930"/>
                  </a:cubicBezTo>
                  <a:lnTo>
                    <a:pt x="7669" y="1415"/>
                  </a:lnTo>
                  <a:lnTo>
                    <a:pt x="375" y="1415"/>
                  </a:lnTo>
                  <a:lnTo>
                    <a:pt x="375" y="930"/>
                  </a:lnTo>
                  <a:cubicBezTo>
                    <a:pt x="375" y="625"/>
                    <a:pt x="624" y="361"/>
                    <a:pt x="944" y="361"/>
                  </a:cubicBezTo>
                  <a:close/>
                  <a:moveTo>
                    <a:pt x="7669" y="1776"/>
                  </a:moveTo>
                  <a:lnTo>
                    <a:pt x="7669" y="4993"/>
                  </a:lnTo>
                  <a:cubicBezTo>
                    <a:pt x="7115" y="5063"/>
                    <a:pt x="6615" y="5423"/>
                    <a:pt x="6380" y="5936"/>
                  </a:cubicBezTo>
                  <a:lnTo>
                    <a:pt x="1138" y="5936"/>
                  </a:lnTo>
                  <a:cubicBezTo>
                    <a:pt x="1040" y="5936"/>
                    <a:pt x="957" y="6019"/>
                    <a:pt x="957" y="6117"/>
                  </a:cubicBezTo>
                  <a:lnTo>
                    <a:pt x="957" y="7060"/>
                  </a:lnTo>
                  <a:cubicBezTo>
                    <a:pt x="957" y="7171"/>
                    <a:pt x="1040" y="7254"/>
                    <a:pt x="1138" y="7254"/>
                  </a:cubicBezTo>
                  <a:lnTo>
                    <a:pt x="3037" y="7254"/>
                  </a:lnTo>
                  <a:cubicBezTo>
                    <a:pt x="3135" y="7254"/>
                    <a:pt x="3218" y="7171"/>
                    <a:pt x="3218" y="7060"/>
                  </a:cubicBezTo>
                  <a:cubicBezTo>
                    <a:pt x="3218" y="6962"/>
                    <a:pt x="3135" y="6879"/>
                    <a:pt x="3037" y="6879"/>
                  </a:cubicBezTo>
                  <a:lnTo>
                    <a:pt x="1318" y="6879"/>
                  </a:lnTo>
                  <a:lnTo>
                    <a:pt x="1318" y="6311"/>
                  </a:lnTo>
                  <a:lnTo>
                    <a:pt x="6269" y="6311"/>
                  </a:lnTo>
                  <a:cubicBezTo>
                    <a:pt x="6241" y="6407"/>
                    <a:pt x="6241" y="6505"/>
                    <a:pt x="6241" y="6602"/>
                  </a:cubicBezTo>
                  <a:cubicBezTo>
                    <a:pt x="6241" y="6699"/>
                    <a:pt x="6241" y="6782"/>
                    <a:pt x="6269" y="6879"/>
                  </a:cubicBezTo>
                  <a:lnTo>
                    <a:pt x="4660" y="6879"/>
                  </a:lnTo>
                  <a:cubicBezTo>
                    <a:pt x="4563" y="6879"/>
                    <a:pt x="4480" y="6962"/>
                    <a:pt x="4480" y="7060"/>
                  </a:cubicBezTo>
                  <a:cubicBezTo>
                    <a:pt x="4480" y="7171"/>
                    <a:pt x="4563" y="7254"/>
                    <a:pt x="4660" y="7254"/>
                  </a:cubicBezTo>
                  <a:lnTo>
                    <a:pt x="6380" y="7254"/>
                  </a:lnTo>
                  <a:cubicBezTo>
                    <a:pt x="6477" y="7476"/>
                    <a:pt x="6630" y="7683"/>
                    <a:pt x="6824" y="7850"/>
                  </a:cubicBezTo>
                  <a:lnTo>
                    <a:pt x="944" y="7850"/>
                  </a:lnTo>
                  <a:cubicBezTo>
                    <a:pt x="624" y="7850"/>
                    <a:pt x="375" y="7587"/>
                    <a:pt x="375" y="7282"/>
                  </a:cubicBezTo>
                  <a:lnTo>
                    <a:pt x="375" y="1776"/>
                  </a:lnTo>
                  <a:close/>
                  <a:moveTo>
                    <a:pt x="7850" y="5353"/>
                  </a:moveTo>
                  <a:cubicBezTo>
                    <a:pt x="8543" y="5353"/>
                    <a:pt x="9098" y="5908"/>
                    <a:pt x="9098" y="6602"/>
                  </a:cubicBezTo>
                  <a:cubicBezTo>
                    <a:pt x="9098" y="7295"/>
                    <a:pt x="8543" y="7850"/>
                    <a:pt x="7850" y="7850"/>
                  </a:cubicBezTo>
                  <a:cubicBezTo>
                    <a:pt x="7170" y="7850"/>
                    <a:pt x="6602" y="7282"/>
                    <a:pt x="6602" y="6602"/>
                  </a:cubicBezTo>
                  <a:cubicBezTo>
                    <a:pt x="6602" y="6518"/>
                    <a:pt x="6615" y="6435"/>
                    <a:pt x="6630" y="6352"/>
                  </a:cubicBezTo>
                  <a:cubicBezTo>
                    <a:pt x="6754" y="5784"/>
                    <a:pt x="7253" y="5353"/>
                    <a:pt x="7850" y="5353"/>
                  </a:cubicBezTo>
                  <a:close/>
                  <a:moveTo>
                    <a:pt x="944" y="0"/>
                  </a:moveTo>
                  <a:cubicBezTo>
                    <a:pt x="430" y="0"/>
                    <a:pt x="1" y="416"/>
                    <a:pt x="1" y="930"/>
                  </a:cubicBezTo>
                  <a:lnTo>
                    <a:pt x="1" y="7282"/>
                  </a:lnTo>
                  <a:cubicBezTo>
                    <a:pt x="1" y="7794"/>
                    <a:pt x="430" y="8210"/>
                    <a:pt x="944" y="8210"/>
                  </a:cubicBezTo>
                  <a:lnTo>
                    <a:pt x="7850" y="8210"/>
                  </a:lnTo>
                  <a:cubicBezTo>
                    <a:pt x="8751" y="8210"/>
                    <a:pt x="9472" y="7489"/>
                    <a:pt x="9472" y="6602"/>
                  </a:cubicBezTo>
                  <a:cubicBezTo>
                    <a:pt x="9472" y="5770"/>
                    <a:pt x="8849" y="5091"/>
                    <a:pt x="8044" y="4993"/>
                  </a:cubicBezTo>
                  <a:lnTo>
                    <a:pt x="8044" y="930"/>
                  </a:lnTo>
                  <a:cubicBezTo>
                    <a:pt x="8044" y="416"/>
                    <a:pt x="7614" y="0"/>
                    <a:pt x="7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698474" y="2819276"/>
              <a:ext cx="157400" cy="158115"/>
            </a:xfrm>
            <a:custGeom>
              <a:avLst/>
              <a:gdLst/>
              <a:ahLst/>
              <a:cxnLst/>
              <a:rect l="l" t="t" r="r" b="b"/>
              <a:pathLst>
                <a:path w="3301" h="3316" extrusionOk="0">
                  <a:moveTo>
                    <a:pt x="1651" y="1138"/>
                  </a:moveTo>
                  <a:cubicBezTo>
                    <a:pt x="1790" y="1138"/>
                    <a:pt x="1914" y="1249"/>
                    <a:pt x="1914" y="1402"/>
                  </a:cubicBezTo>
                  <a:cubicBezTo>
                    <a:pt x="1914" y="1541"/>
                    <a:pt x="1790" y="1652"/>
                    <a:pt x="1651" y="1652"/>
                  </a:cubicBezTo>
                  <a:cubicBezTo>
                    <a:pt x="1512" y="1652"/>
                    <a:pt x="1401" y="1541"/>
                    <a:pt x="1401" y="1402"/>
                  </a:cubicBezTo>
                  <a:cubicBezTo>
                    <a:pt x="1401" y="1249"/>
                    <a:pt x="1512" y="1138"/>
                    <a:pt x="1651" y="1138"/>
                  </a:cubicBezTo>
                  <a:close/>
                  <a:moveTo>
                    <a:pt x="1651" y="376"/>
                  </a:moveTo>
                  <a:cubicBezTo>
                    <a:pt x="2358" y="376"/>
                    <a:pt x="2940" y="944"/>
                    <a:pt x="2940" y="1652"/>
                  </a:cubicBezTo>
                  <a:cubicBezTo>
                    <a:pt x="2940" y="1915"/>
                    <a:pt x="2857" y="2151"/>
                    <a:pt x="2718" y="2358"/>
                  </a:cubicBezTo>
                  <a:cubicBezTo>
                    <a:pt x="2607" y="2109"/>
                    <a:pt x="2413" y="1887"/>
                    <a:pt x="2164" y="1776"/>
                  </a:cubicBezTo>
                  <a:cubicBezTo>
                    <a:pt x="2233" y="1665"/>
                    <a:pt x="2275" y="1541"/>
                    <a:pt x="2275" y="1402"/>
                  </a:cubicBezTo>
                  <a:cubicBezTo>
                    <a:pt x="2275" y="1055"/>
                    <a:pt x="1997" y="764"/>
                    <a:pt x="1651" y="764"/>
                  </a:cubicBezTo>
                  <a:cubicBezTo>
                    <a:pt x="1304" y="764"/>
                    <a:pt x="1026" y="1055"/>
                    <a:pt x="1026" y="1402"/>
                  </a:cubicBezTo>
                  <a:cubicBezTo>
                    <a:pt x="1026" y="1541"/>
                    <a:pt x="1069" y="1665"/>
                    <a:pt x="1152" y="1776"/>
                  </a:cubicBezTo>
                  <a:cubicBezTo>
                    <a:pt x="902" y="1887"/>
                    <a:pt x="694" y="2109"/>
                    <a:pt x="583" y="2358"/>
                  </a:cubicBezTo>
                  <a:cubicBezTo>
                    <a:pt x="444" y="2151"/>
                    <a:pt x="375" y="1915"/>
                    <a:pt x="375" y="1652"/>
                  </a:cubicBezTo>
                  <a:cubicBezTo>
                    <a:pt x="361" y="944"/>
                    <a:pt x="943" y="376"/>
                    <a:pt x="1651" y="376"/>
                  </a:cubicBezTo>
                  <a:close/>
                  <a:moveTo>
                    <a:pt x="1651" y="2026"/>
                  </a:moveTo>
                  <a:cubicBezTo>
                    <a:pt x="2039" y="2026"/>
                    <a:pt x="2372" y="2303"/>
                    <a:pt x="2441" y="2678"/>
                  </a:cubicBezTo>
                  <a:cubicBezTo>
                    <a:pt x="2208" y="2846"/>
                    <a:pt x="1938" y="2942"/>
                    <a:pt x="1655" y="2942"/>
                  </a:cubicBezTo>
                  <a:cubicBezTo>
                    <a:pt x="1635" y="2942"/>
                    <a:pt x="1615" y="2942"/>
                    <a:pt x="1596" y="2941"/>
                  </a:cubicBezTo>
                  <a:cubicBezTo>
                    <a:pt x="1331" y="2928"/>
                    <a:pt x="1082" y="2830"/>
                    <a:pt x="874" y="2678"/>
                  </a:cubicBezTo>
                  <a:cubicBezTo>
                    <a:pt x="943" y="2303"/>
                    <a:pt x="1263" y="2026"/>
                    <a:pt x="1651" y="2026"/>
                  </a:cubicBezTo>
                  <a:close/>
                  <a:moveTo>
                    <a:pt x="1651" y="1"/>
                  </a:moveTo>
                  <a:cubicBezTo>
                    <a:pt x="736" y="1"/>
                    <a:pt x="0" y="750"/>
                    <a:pt x="0" y="1652"/>
                  </a:cubicBezTo>
                  <a:cubicBezTo>
                    <a:pt x="0" y="2123"/>
                    <a:pt x="194" y="2580"/>
                    <a:pt x="555" y="2885"/>
                  </a:cubicBezTo>
                  <a:cubicBezTo>
                    <a:pt x="860" y="3163"/>
                    <a:pt x="1248" y="3316"/>
                    <a:pt x="1651" y="3316"/>
                  </a:cubicBezTo>
                  <a:cubicBezTo>
                    <a:pt x="2053" y="3316"/>
                    <a:pt x="2455" y="3163"/>
                    <a:pt x="2760" y="2885"/>
                  </a:cubicBezTo>
                  <a:cubicBezTo>
                    <a:pt x="3107" y="2580"/>
                    <a:pt x="3301" y="2123"/>
                    <a:pt x="3301" y="1652"/>
                  </a:cubicBezTo>
                  <a:cubicBezTo>
                    <a:pt x="3301" y="750"/>
                    <a:pt x="2566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988772" y="3002619"/>
              <a:ext cx="79391" cy="58745"/>
            </a:xfrm>
            <a:custGeom>
              <a:avLst/>
              <a:gdLst/>
              <a:ahLst/>
              <a:cxnLst/>
              <a:rect l="l" t="t" r="r" b="b"/>
              <a:pathLst>
                <a:path w="1665" h="1232" extrusionOk="0">
                  <a:moveTo>
                    <a:pt x="1456" y="1"/>
                  </a:moveTo>
                  <a:cubicBezTo>
                    <a:pt x="1411" y="1"/>
                    <a:pt x="1366" y="18"/>
                    <a:pt x="1332" y="53"/>
                  </a:cubicBezTo>
                  <a:lnTo>
                    <a:pt x="597" y="788"/>
                  </a:lnTo>
                  <a:lnTo>
                    <a:pt x="347" y="538"/>
                  </a:lnTo>
                  <a:cubicBezTo>
                    <a:pt x="305" y="497"/>
                    <a:pt x="257" y="476"/>
                    <a:pt x="210" y="476"/>
                  </a:cubicBezTo>
                  <a:cubicBezTo>
                    <a:pt x="163" y="476"/>
                    <a:pt x="118" y="497"/>
                    <a:pt x="84" y="538"/>
                  </a:cubicBezTo>
                  <a:cubicBezTo>
                    <a:pt x="1" y="608"/>
                    <a:pt x="1" y="719"/>
                    <a:pt x="84" y="788"/>
                  </a:cubicBezTo>
                  <a:lnTo>
                    <a:pt x="458" y="1176"/>
                  </a:lnTo>
                  <a:cubicBezTo>
                    <a:pt x="500" y="1218"/>
                    <a:pt x="541" y="1232"/>
                    <a:pt x="597" y="1232"/>
                  </a:cubicBezTo>
                  <a:cubicBezTo>
                    <a:pt x="639" y="1232"/>
                    <a:pt x="694" y="1218"/>
                    <a:pt x="722" y="1176"/>
                  </a:cubicBezTo>
                  <a:lnTo>
                    <a:pt x="1582" y="316"/>
                  </a:lnTo>
                  <a:cubicBezTo>
                    <a:pt x="1665" y="247"/>
                    <a:pt x="1665" y="122"/>
                    <a:pt x="1582" y="53"/>
                  </a:cubicBezTo>
                  <a:cubicBezTo>
                    <a:pt x="1547" y="18"/>
                    <a:pt x="1502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79004" y="2889371"/>
              <a:ext cx="29802" cy="17929"/>
            </a:xfrm>
            <a:custGeom>
              <a:avLst/>
              <a:gdLst/>
              <a:ahLst/>
              <a:cxnLst/>
              <a:rect l="l" t="t" r="r" b="b"/>
              <a:pathLst>
                <a:path w="625" h="376" extrusionOk="0">
                  <a:moveTo>
                    <a:pt x="180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3"/>
                    <a:pt x="84" y="376"/>
                    <a:pt x="180" y="376"/>
                  </a:cubicBezTo>
                  <a:lnTo>
                    <a:pt x="430" y="376"/>
                  </a:lnTo>
                  <a:cubicBezTo>
                    <a:pt x="541" y="376"/>
                    <a:pt x="624" y="293"/>
                    <a:pt x="624" y="195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79004" y="2935052"/>
              <a:ext cx="29802" cy="17881"/>
            </a:xfrm>
            <a:custGeom>
              <a:avLst/>
              <a:gdLst/>
              <a:ahLst/>
              <a:cxnLst/>
              <a:rect l="l" t="t" r="r" b="b"/>
              <a:pathLst>
                <a:path w="625" h="375" extrusionOk="0">
                  <a:moveTo>
                    <a:pt x="180" y="0"/>
                  </a:moveTo>
                  <a:cubicBezTo>
                    <a:pt x="84" y="0"/>
                    <a:pt x="1" y="84"/>
                    <a:pt x="1" y="194"/>
                  </a:cubicBezTo>
                  <a:cubicBezTo>
                    <a:pt x="1" y="291"/>
                    <a:pt x="84" y="374"/>
                    <a:pt x="180" y="374"/>
                  </a:cubicBezTo>
                  <a:lnTo>
                    <a:pt x="430" y="374"/>
                  </a:lnTo>
                  <a:cubicBezTo>
                    <a:pt x="541" y="374"/>
                    <a:pt x="624" y="291"/>
                    <a:pt x="624" y="194"/>
                  </a:cubicBezTo>
                  <a:cubicBezTo>
                    <a:pt x="624" y="84"/>
                    <a:pt x="541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926640" y="2889371"/>
              <a:ext cx="64848" cy="17929"/>
            </a:xfrm>
            <a:custGeom>
              <a:avLst/>
              <a:gdLst/>
              <a:ahLst/>
              <a:cxnLst/>
              <a:rect l="l" t="t" r="r" b="b"/>
              <a:pathLst>
                <a:path w="1360" h="376" extrusionOk="0">
                  <a:moveTo>
                    <a:pt x="180" y="1"/>
                  </a:moveTo>
                  <a:cubicBezTo>
                    <a:pt x="83" y="1"/>
                    <a:pt x="0" y="84"/>
                    <a:pt x="0" y="195"/>
                  </a:cubicBezTo>
                  <a:cubicBezTo>
                    <a:pt x="0" y="293"/>
                    <a:pt x="83" y="376"/>
                    <a:pt x="180" y="376"/>
                  </a:cubicBezTo>
                  <a:lnTo>
                    <a:pt x="1178" y="376"/>
                  </a:lnTo>
                  <a:cubicBezTo>
                    <a:pt x="1276" y="376"/>
                    <a:pt x="1359" y="293"/>
                    <a:pt x="1359" y="195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879004" y="2843785"/>
              <a:ext cx="29802" cy="17261"/>
            </a:xfrm>
            <a:custGeom>
              <a:avLst/>
              <a:gdLst/>
              <a:ahLst/>
              <a:cxnLst/>
              <a:rect l="l" t="t" r="r" b="b"/>
              <a:pathLst>
                <a:path w="625" h="362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78"/>
                    <a:pt x="84" y="361"/>
                    <a:pt x="180" y="361"/>
                  </a:cubicBezTo>
                  <a:lnTo>
                    <a:pt x="430" y="361"/>
                  </a:lnTo>
                  <a:cubicBezTo>
                    <a:pt x="541" y="361"/>
                    <a:pt x="624" y="278"/>
                    <a:pt x="624" y="180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926640" y="2843785"/>
              <a:ext cx="64848" cy="17261"/>
            </a:xfrm>
            <a:custGeom>
              <a:avLst/>
              <a:gdLst/>
              <a:ahLst/>
              <a:cxnLst/>
              <a:rect l="l" t="t" r="r" b="b"/>
              <a:pathLst>
                <a:path w="1360" h="362" extrusionOk="0">
                  <a:moveTo>
                    <a:pt x="180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78"/>
                    <a:pt x="83" y="361"/>
                    <a:pt x="180" y="361"/>
                  </a:cubicBezTo>
                  <a:lnTo>
                    <a:pt x="1178" y="361"/>
                  </a:lnTo>
                  <a:cubicBezTo>
                    <a:pt x="1276" y="361"/>
                    <a:pt x="1359" y="278"/>
                    <a:pt x="1359" y="180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926640" y="2935052"/>
              <a:ext cx="64848" cy="17881"/>
            </a:xfrm>
            <a:custGeom>
              <a:avLst/>
              <a:gdLst/>
              <a:ahLst/>
              <a:cxnLst/>
              <a:rect l="l" t="t" r="r" b="b"/>
              <a:pathLst>
                <a:path w="1360" h="375" extrusionOk="0">
                  <a:moveTo>
                    <a:pt x="180" y="0"/>
                  </a:moveTo>
                  <a:cubicBezTo>
                    <a:pt x="83" y="0"/>
                    <a:pt x="0" y="84"/>
                    <a:pt x="0" y="194"/>
                  </a:cubicBezTo>
                  <a:cubicBezTo>
                    <a:pt x="0" y="291"/>
                    <a:pt x="83" y="374"/>
                    <a:pt x="180" y="374"/>
                  </a:cubicBezTo>
                  <a:lnTo>
                    <a:pt x="1178" y="374"/>
                  </a:lnTo>
                  <a:cubicBezTo>
                    <a:pt x="1276" y="374"/>
                    <a:pt x="1359" y="291"/>
                    <a:pt x="1359" y="194"/>
                  </a:cubicBezTo>
                  <a:cubicBezTo>
                    <a:pt x="1359" y="84"/>
                    <a:pt x="1276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826123" y="3044056"/>
              <a:ext cx="20837" cy="17356"/>
            </a:xfrm>
            <a:custGeom>
              <a:avLst/>
              <a:gdLst/>
              <a:ahLst/>
              <a:cxnLst/>
              <a:rect l="l" t="t" r="r" b="b"/>
              <a:pathLst>
                <a:path w="437" h="364" extrusionOk="0">
                  <a:moveTo>
                    <a:pt x="214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41" y="57"/>
                    <a:pt x="0" y="168"/>
                    <a:pt x="41" y="252"/>
                  </a:cubicBezTo>
                  <a:cubicBezTo>
                    <a:pt x="71" y="331"/>
                    <a:pt x="134" y="364"/>
                    <a:pt x="199" y="364"/>
                  </a:cubicBezTo>
                  <a:cubicBezTo>
                    <a:pt x="316" y="364"/>
                    <a:pt x="437" y="256"/>
                    <a:pt x="374" y="113"/>
                  </a:cubicBezTo>
                  <a:cubicBezTo>
                    <a:pt x="344" y="42"/>
                    <a:pt x="28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2"/>
          <p:cNvGrpSpPr/>
          <p:nvPr/>
        </p:nvGrpSpPr>
        <p:grpSpPr>
          <a:xfrm>
            <a:off x="1790039" y="1870567"/>
            <a:ext cx="410818" cy="387746"/>
            <a:chOff x="7652841" y="1965835"/>
            <a:chExt cx="451696" cy="426329"/>
          </a:xfrm>
        </p:grpSpPr>
        <p:sp>
          <p:nvSpPr>
            <p:cNvPr id="458" name="Google Shape;458;p32"/>
            <p:cNvSpPr/>
            <p:nvPr/>
          </p:nvSpPr>
          <p:spPr>
            <a:xfrm>
              <a:off x="7775150" y="2146127"/>
              <a:ext cx="38432" cy="76721"/>
            </a:xfrm>
            <a:custGeom>
              <a:avLst/>
              <a:gdLst/>
              <a:ahLst/>
              <a:cxnLst/>
              <a:rect l="l" t="t" r="r" b="b"/>
              <a:pathLst>
                <a:path w="806" h="1609" extrusionOk="0">
                  <a:moveTo>
                    <a:pt x="195" y="0"/>
                  </a:moveTo>
                  <a:cubicBezTo>
                    <a:pt x="84" y="0"/>
                    <a:pt x="1" y="83"/>
                    <a:pt x="1" y="194"/>
                  </a:cubicBezTo>
                  <a:lnTo>
                    <a:pt x="1" y="1429"/>
                  </a:lnTo>
                  <a:cubicBezTo>
                    <a:pt x="1" y="1512"/>
                    <a:pt x="71" y="1596"/>
                    <a:pt x="167" y="1609"/>
                  </a:cubicBezTo>
                  <a:lnTo>
                    <a:pt x="625" y="1609"/>
                  </a:lnTo>
                  <a:cubicBezTo>
                    <a:pt x="736" y="1609"/>
                    <a:pt x="805" y="1526"/>
                    <a:pt x="805" y="1429"/>
                  </a:cubicBezTo>
                  <a:cubicBezTo>
                    <a:pt x="805" y="1332"/>
                    <a:pt x="722" y="1248"/>
                    <a:pt x="625" y="1248"/>
                  </a:cubicBezTo>
                  <a:lnTo>
                    <a:pt x="376" y="1248"/>
                  </a:lnTo>
                  <a:lnTo>
                    <a:pt x="376" y="194"/>
                  </a:lnTo>
                  <a:cubicBezTo>
                    <a:pt x="376" y="83"/>
                    <a:pt x="29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830081" y="2146127"/>
              <a:ext cx="17261" cy="76721"/>
            </a:xfrm>
            <a:custGeom>
              <a:avLst/>
              <a:gdLst/>
              <a:ahLst/>
              <a:cxnLst/>
              <a:rect l="l" t="t" r="r" b="b"/>
              <a:pathLst>
                <a:path w="362" h="1609" extrusionOk="0">
                  <a:moveTo>
                    <a:pt x="180" y="0"/>
                  </a:moveTo>
                  <a:cubicBezTo>
                    <a:pt x="84" y="0"/>
                    <a:pt x="0" y="83"/>
                    <a:pt x="0" y="194"/>
                  </a:cubicBezTo>
                  <a:lnTo>
                    <a:pt x="0" y="1429"/>
                  </a:lnTo>
                  <a:cubicBezTo>
                    <a:pt x="0" y="1526"/>
                    <a:pt x="84" y="1609"/>
                    <a:pt x="180" y="1609"/>
                  </a:cubicBezTo>
                  <a:cubicBezTo>
                    <a:pt x="278" y="1609"/>
                    <a:pt x="361" y="1526"/>
                    <a:pt x="361" y="1429"/>
                  </a:cubicBezTo>
                  <a:lnTo>
                    <a:pt x="361" y="194"/>
                  </a:lnTo>
                  <a:cubicBezTo>
                    <a:pt x="361" y="83"/>
                    <a:pt x="278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9849" y="2146794"/>
              <a:ext cx="42390" cy="76054"/>
            </a:xfrm>
            <a:custGeom>
              <a:avLst/>
              <a:gdLst/>
              <a:ahLst/>
              <a:cxnLst/>
              <a:rect l="l" t="t" r="r" b="b"/>
              <a:pathLst>
                <a:path w="889" h="1595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lnTo>
                    <a:pt x="1" y="1415"/>
                  </a:lnTo>
                  <a:cubicBezTo>
                    <a:pt x="1" y="1512"/>
                    <a:pt x="84" y="1595"/>
                    <a:pt x="180" y="1595"/>
                  </a:cubicBezTo>
                  <a:lnTo>
                    <a:pt x="694" y="1595"/>
                  </a:lnTo>
                  <a:cubicBezTo>
                    <a:pt x="805" y="1595"/>
                    <a:pt x="888" y="1512"/>
                    <a:pt x="888" y="1415"/>
                  </a:cubicBezTo>
                  <a:cubicBezTo>
                    <a:pt x="888" y="1318"/>
                    <a:pt x="805" y="1234"/>
                    <a:pt x="694" y="1234"/>
                  </a:cubicBezTo>
                  <a:lnTo>
                    <a:pt x="361" y="1234"/>
                  </a:lnTo>
                  <a:lnTo>
                    <a:pt x="361" y="985"/>
                  </a:lnTo>
                  <a:lnTo>
                    <a:pt x="666" y="985"/>
                  </a:lnTo>
                  <a:cubicBezTo>
                    <a:pt x="763" y="985"/>
                    <a:pt x="846" y="901"/>
                    <a:pt x="846" y="805"/>
                  </a:cubicBezTo>
                  <a:cubicBezTo>
                    <a:pt x="846" y="694"/>
                    <a:pt x="763" y="611"/>
                    <a:pt x="666" y="611"/>
                  </a:cubicBezTo>
                  <a:lnTo>
                    <a:pt x="361" y="611"/>
                  </a:lnTo>
                  <a:lnTo>
                    <a:pt x="361" y="375"/>
                  </a:lnTo>
                  <a:lnTo>
                    <a:pt x="694" y="375"/>
                  </a:lnTo>
                  <a:cubicBezTo>
                    <a:pt x="805" y="375"/>
                    <a:pt x="888" y="291"/>
                    <a:pt x="888" y="180"/>
                  </a:cubicBezTo>
                  <a:cubicBezTo>
                    <a:pt x="888" y="84"/>
                    <a:pt x="805" y="1"/>
                    <a:pt x="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862458" y="2146413"/>
              <a:ext cx="62178" cy="76435"/>
            </a:xfrm>
            <a:custGeom>
              <a:avLst/>
              <a:gdLst/>
              <a:ahLst/>
              <a:cxnLst/>
              <a:rect l="l" t="t" r="r" b="b"/>
              <a:pathLst>
                <a:path w="1304" h="1603" extrusionOk="0">
                  <a:moveTo>
                    <a:pt x="213" y="0"/>
                  </a:moveTo>
                  <a:cubicBezTo>
                    <a:pt x="193" y="0"/>
                    <a:pt x="173" y="3"/>
                    <a:pt x="154" y="9"/>
                  </a:cubicBezTo>
                  <a:cubicBezTo>
                    <a:pt x="56" y="36"/>
                    <a:pt x="0" y="147"/>
                    <a:pt x="28" y="244"/>
                  </a:cubicBezTo>
                  <a:lnTo>
                    <a:pt x="459" y="1464"/>
                  </a:lnTo>
                  <a:cubicBezTo>
                    <a:pt x="486" y="1547"/>
                    <a:pt x="570" y="1603"/>
                    <a:pt x="666" y="1603"/>
                  </a:cubicBezTo>
                  <a:cubicBezTo>
                    <a:pt x="749" y="1603"/>
                    <a:pt x="833" y="1547"/>
                    <a:pt x="860" y="1464"/>
                  </a:cubicBezTo>
                  <a:lnTo>
                    <a:pt x="1263" y="244"/>
                  </a:lnTo>
                  <a:cubicBezTo>
                    <a:pt x="1304" y="147"/>
                    <a:pt x="1249" y="50"/>
                    <a:pt x="1152" y="9"/>
                  </a:cubicBezTo>
                  <a:cubicBezTo>
                    <a:pt x="1135" y="4"/>
                    <a:pt x="1118" y="1"/>
                    <a:pt x="1100" y="1"/>
                  </a:cubicBezTo>
                  <a:cubicBezTo>
                    <a:pt x="1018" y="1"/>
                    <a:pt x="939" y="53"/>
                    <a:pt x="916" y="133"/>
                  </a:cubicBezTo>
                  <a:lnTo>
                    <a:pt x="653" y="909"/>
                  </a:lnTo>
                  <a:lnTo>
                    <a:pt x="389" y="120"/>
                  </a:lnTo>
                  <a:cubicBezTo>
                    <a:pt x="356" y="42"/>
                    <a:pt x="28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739435" y="2111079"/>
              <a:ext cx="50305" cy="49637"/>
            </a:xfrm>
            <a:custGeom>
              <a:avLst/>
              <a:gdLst/>
              <a:ahLst/>
              <a:cxnLst/>
              <a:rect l="l" t="t" r="r" b="b"/>
              <a:pathLst>
                <a:path w="1055" h="1041" extrusionOk="0">
                  <a:moveTo>
                    <a:pt x="847" y="1"/>
                  </a:moveTo>
                  <a:cubicBezTo>
                    <a:pt x="417" y="42"/>
                    <a:pt x="56" y="402"/>
                    <a:pt x="15" y="833"/>
                  </a:cubicBezTo>
                  <a:cubicBezTo>
                    <a:pt x="1" y="944"/>
                    <a:pt x="84" y="1027"/>
                    <a:pt x="182" y="1040"/>
                  </a:cubicBezTo>
                  <a:lnTo>
                    <a:pt x="195" y="1040"/>
                  </a:lnTo>
                  <a:cubicBezTo>
                    <a:pt x="293" y="1040"/>
                    <a:pt x="376" y="957"/>
                    <a:pt x="389" y="861"/>
                  </a:cubicBezTo>
                  <a:cubicBezTo>
                    <a:pt x="404" y="624"/>
                    <a:pt x="626" y="402"/>
                    <a:pt x="875" y="375"/>
                  </a:cubicBezTo>
                  <a:cubicBezTo>
                    <a:pt x="972" y="361"/>
                    <a:pt x="1055" y="278"/>
                    <a:pt x="1042" y="180"/>
                  </a:cubicBezTo>
                  <a:cubicBezTo>
                    <a:pt x="1027" y="70"/>
                    <a:pt x="944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708393" y="2079942"/>
              <a:ext cx="74099" cy="73526"/>
            </a:xfrm>
            <a:custGeom>
              <a:avLst/>
              <a:gdLst/>
              <a:ahLst/>
              <a:cxnLst/>
              <a:rect l="l" t="t" r="r" b="b"/>
              <a:pathLst>
                <a:path w="1554" h="1542" extrusionOk="0">
                  <a:moveTo>
                    <a:pt x="1366" y="0"/>
                  </a:moveTo>
                  <a:cubicBezTo>
                    <a:pt x="1359" y="0"/>
                    <a:pt x="1352" y="0"/>
                    <a:pt x="1345" y="1"/>
                  </a:cubicBezTo>
                  <a:cubicBezTo>
                    <a:pt x="1013" y="29"/>
                    <a:pt x="694" y="182"/>
                    <a:pt x="445" y="432"/>
                  </a:cubicBezTo>
                  <a:cubicBezTo>
                    <a:pt x="195" y="681"/>
                    <a:pt x="28" y="1000"/>
                    <a:pt x="14" y="1333"/>
                  </a:cubicBezTo>
                  <a:cubicBezTo>
                    <a:pt x="1" y="1430"/>
                    <a:pt x="70" y="1527"/>
                    <a:pt x="180" y="1527"/>
                  </a:cubicBezTo>
                  <a:cubicBezTo>
                    <a:pt x="180" y="1541"/>
                    <a:pt x="180" y="1541"/>
                    <a:pt x="195" y="1541"/>
                  </a:cubicBezTo>
                  <a:cubicBezTo>
                    <a:pt x="291" y="1541"/>
                    <a:pt x="375" y="1458"/>
                    <a:pt x="375" y="1360"/>
                  </a:cubicBezTo>
                  <a:cubicBezTo>
                    <a:pt x="417" y="861"/>
                    <a:pt x="861" y="417"/>
                    <a:pt x="1373" y="376"/>
                  </a:cubicBezTo>
                  <a:cubicBezTo>
                    <a:pt x="1471" y="362"/>
                    <a:pt x="1554" y="279"/>
                    <a:pt x="1540" y="168"/>
                  </a:cubicBezTo>
                  <a:cubicBezTo>
                    <a:pt x="1527" y="78"/>
                    <a:pt x="1455" y="0"/>
                    <a:pt x="1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967601" y="2111079"/>
              <a:ext cx="49637" cy="49637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208" y="1"/>
                  </a:moveTo>
                  <a:cubicBezTo>
                    <a:pt x="98" y="1"/>
                    <a:pt x="14" y="70"/>
                    <a:pt x="1" y="180"/>
                  </a:cubicBezTo>
                  <a:cubicBezTo>
                    <a:pt x="1" y="278"/>
                    <a:pt x="70" y="361"/>
                    <a:pt x="181" y="375"/>
                  </a:cubicBezTo>
                  <a:cubicBezTo>
                    <a:pt x="417" y="402"/>
                    <a:pt x="639" y="624"/>
                    <a:pt x="667" y="861"/>
                  </a:cubicBezTo>
                  <a:cubicBezTo>
                    <a:pt x="667" y="957"/>
                    <a:pt x="750" y="1040"/>
                    <a:pt x="846" y="1040"/>
                  </a:cubicBezTo>
                  <a:lnTo>
                    <a:pt x="861" y="1040"/>
                  </a:lnTo>
                  <a:cubicBezTo>
                    <a:pt x="972" y="1027"/>
                    <a:pt x="1041" y="944"/>
                    <a:pt x="1027" y="833"/>
                  </a:cubicBezTo>
                  <a:cubicBezTo>
                    <a:pt x="999" y="402"/>
                    <a:pt x="639" y="42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7974848" y="2079942"/>
              <a:ext cx="73479" cy="73526"/>
            </a:xfrm>
            <a:custGeom>
              <a:avLst/>
              <a:gdLst/>
              <a:ahLst/>
              <a:cxnLst/>
              <a:rect l="l" t="t" r="r" b="b"/>
              <a:pathLst>
                <a:path w="1541" h="1542" extrusionOk="0">
                  <a:moveTo>
                    <a:pt x="186" y="0"/>
                  </a:moveTo>
                  <a:cubicBezTo>
                    <a:pt x="87" y="0"/>
                    <a:pt x="14" y="78"/>
                    <a:pt x="1" y="168"/>
                  </a:cubicBezTo>
                  <a:cubicBezTo>
                    <a:pt x="1" y="279"/>
                    <a:pt x="71" y="362"/>
                    <a:pt x="182" y="376"/>
                  </a:cubicBezTo>
                  <a:cubicBezTo>
                    <a:pt x="681" y="417"/>
                    <a:pt x="1125" y="861"/>
                    <a:pt x="1166" y="1360"/>
                  </a:cubicBezTo>
                  <a:cubicBezTo>
                    <a:pt x="1180" y="1458"/>
                    <a:pt x="1264" y="1541"/>
                    <a:pt x="1360" y="1541"/>
                  </a:cubicBezTo>
                  <a:lnTo>
                    <a:pt x="1374" y="1527"/>
                  </a:lnTo>
                  <a:cubicBezTo>
                    <a:pt x="1471" y="1527"/>
                    <a:pt x="1541" y="1430"/>
                    <a:pt x="1541" y="1333"/>
                  </a:cubicBezTo>
                  <a:cubicBezTo>
                    <a:pt x="1513" y="1000"/>
                    <a:pt x="1360" y="681"/>
                    <a:pt x="1110" y="432"/>
                  </a:cubicBezTo>
                  <a:cubicBezTo>
                    <a:pt x="861" y="182"/>
                    <a:pt x="542" y="29"/>
                    <a:pt x="210" y="1"/>
                  </a:cubicBezTo>
                  <a:cubicBezTo>
                    <a:pt x="202" y="0"/>
                    <a:pt x="194" y="0"/>
                    <a:pt x="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652841" y="1965835"/>
              <a:ext cx="451696" cy="426329"/>
            </a:xfrm>
            <a:custGeom>
              <a:avLst/>
              <a:gdLst/>
              <a:ahLst/>
              <a:cxnLst/>
              <a:rect l="l" t="t" r="r" b="b"/>
              <a:pathLst>
                <a:path w="9473" h="8941" extrusionOk="0">
                  <a:moveTo>
                    <a:pt x="4424" y="2492"/>
                  </a:moveTo>
                  <a:cubicBezTo>
                    <a:pt x="4591" y="2492"/>
                    <a:pt x="4716" y="2616"/>
                    <a:pt x="4716" y="2783"/>
                  </a:cubicBezTo>
                  <a:cubicBezTo>
                    <a:pt x="4716" y="2936"/>
                    <a:pt x="4591" y="3060"/>
                    <a:pt x="4424" y="3060"/>
                  </a:cubicBezTo>
                  <a:lnTo>
                    <a:pt x="4175" y="3060"/>
                  </a:lnTo>
                  <a:cubicBezTo>
                    <a:pt x="4023" y="3060"/>
                    <a:pt x="3897" y="2936"/>
                    <a:pt x="3897" y="2783"/>
                  </a:cubicBezTo>
                  <a:cubicBezTo>
                    <a:pt x="3897" y="2616"/>
                    <a:pt x="4023" y="2492"/>
                    <a:pt x="4175" y="2492"/>
                  </a:cubicBezTo>
                  <a:close/>
                  <a:moveTo>
                    <a:pt x="9098" y="6541"/>
                  </a:moveTo>
                  <a:lnTo>
                    <a:pt x="9098" y="7374"/>
                  </a:lnTo>
                  <a:lnTo>
                    <a:pt x="375" y="7374"/>
                  </a:lnTo>
                  <a:lnTo>
                    <a:pt x="375" y="6541"/>
                  </a:lnTo>
                  <a:close/>
                  <a:moveTo>
                    <a:pt x="5034" y="7747"/>
                  </a:moveTo>
                  <a:lnTo>
                    <a:pt x="5034" y="8566"/>
                  </a:lnTo>
                  <a:lnTo>
                    <a:pt x="4285" y="8566"/>
                  </a:lnTo>
                  <a:lnTo>
                    <a:pt x="4285" y="7747"/>
                  </a:lnTo>
                  <a:close/>
                  <a:moveTo>
                    <a:pt x="4893" y="0"/>
                  </a:moveTo>
                  <a:cubicBezTo>
                    <a:pt x="4876" y="0"/>
                    <a:pt x="4858" y="3"/>
                    <a:pt x="4840" y="9"/>
                  </a:cubicBezTo>
                  <a:cubicBezTo>
                    <a:pt x="4771" y="24"/>
                    <a:pt x="4716" y="107"/>
                    <a:pt x="4716" y="190"/>
                  </a:cubicBezTo>
                  <a:lnTo>
                    <a:pt x="4716" y="1355"/>
                  </a:lnTo>
                  <a:lnTo>
                    <a:pt x="195" y="1355"/>
                  </a:lnTo>
                  <a:cubicBezTo>
                    <a:pt x="84" y="1355"/>
                    <a:pt x="1" y="1438"/>
                    <a:pt x="1" y="1535"/>
                  </a:cubicBezTo>
                  <a:lnTo>
                    <a:pt x="1" y="7568"/>
                  </a:lnTo>
                  <a:cubicBezTo>
                    <a:pt x="1" y="7664"/>
                    <a:pt x="84" y="7747"/>
                    <a:pt x="195" y="7747"/>
                  </a:cubicBezTo>
                  <a:lnTo>
                    <a:pt x="3912" y="7747"/>
                  </a:lnTo>
                  <a:lnTo>
                    <a:pt x="3912" y="8566"/>
                  </a:lnTo>
                  <a:lnTo>
                    <a:pt x="1956" y="8566"/>
                  </a:lnTo>
                  <a:cubicBezTo>
                    <a:pt x="1859" y="8566"/>
                    <a:pt x="1776" y="8649"/>
                    <a:pt x="1762" y="8746"/>
                  </a:cubicBezTo>
                  <a:cubicBezTo>
                    <a:pt x="1762" y="8857"/>
                    <a:pt x="1845" y="8940"/>
                    <a:pt x="1956" y="8940"/>
                  </a:cubicBezTo>
                  <a:lnTo>
                    <a:pt x="7379" y="8940"/>
                  </a:lnTo>
                  <a:cubicBezTo>
                    <a:pt x="7490" y="8940"/>
                    <a:pt x="7573" y="8871"/>
                    <a:pt x="7573" y="8774"/>
                  </a:cubicBezTo>
                  <a:cubicBezTo>
                    <a:pt x="7586" y="8663"/>
                    <a:pt x="7503" y="8566"/>
                    <a:pt x="7392" y="8566"/>
                  </a:cubicBezTo>
                  <a:lnTo>
                    <a:pt x="5409" y="8566"/>
                  </a:lnTo>
                  <a:lnTo>
                    <a:pt x="5409" y="7747"/>
                  </a:lnTo>
                  <a:lnTo>
                    <a:pt x="9292" y="7747"/>
                  </a:lnTo>
                  <a:cubicBezTo>
                    <a:pt x="9389" y="7747"/>
                    <a:pt x="9472" y="7664"/>
                    <a:pt x="9472" y="7568"/>
                  </a:cubicBezTo>
                  <a:lnTo>
                    <a:pt x="9472" y="1535"/>
                  </a:lnTo>
                  <a:cubicBezTo>
                    <a:pt x="9472" y="1438"/>
                    <a:pt x="9389" y="1355"/>
                    <a:pt x="9292" y="1355"/>
                  </a:cubicBezTo>
                  <a:lnTo>
                    <a:pt x="8044" y="1355"/>
                  </a:lnTo>
                  <a:cubicBezTo>
                    <a:pt x="7933" y="1355"/>
                    <a:pt x="7850" y="1424"/>
                    <a:pt x="7850" y="1521"/>
                  </a:cubicBezTo>
                  <a:cubicBezTo>
                    <a:pt x="7836" y="1632"/>
                    <a:pt x="7919" y="1715"/>
                    <a:pt x="8030" y="1715"/>
                  </a:cubicBezTo>
                  <a:lnTo>
                    <a:pt x="9098" y="1715"/>
                  </a:lnTo>
                  <a:lnTo>
                    <a:pt x="9098" y="6167"/>
                  </a:lnTo>
                  <a:lnTo>
                    <a:pt x="375" y="6167"/>
                  </a:lnTo>
                  <a:lnTo>
                    <a:pt x="375" y="1715"/>
                  </a:lnTo>
                  <a:lnTo>
                    <a:pt x="4716" y="1715"/>
                  </a:lnTo>
                  <a:lnTo>
                    <a:pt x="4716" y="2187"/>
                  </a:lnTo>
                  <a:cubicBezTo>
                    <a:pt x="4618" y="2145"/>
                    <a:pt x="4535" y="2131"/>
                    <a:pt x="4424" y="2131"/>
                  </a:cubicBezTo>
                  <a:lnTo>
                    <a:pt x="4189" y="2131"/>
                  </a:lnTo>
                  <a:cubicBezTo>
                    <a:pt x="3828" y="2131"/>
                    <a:pt x="3537" y="2409"/>
                    <a:pt x="3523" y="2755"/>
                  </a:cubicBezTo>
                  <a:cubicBezTo>
                    <a:pt x="3523" y="3130"/>
                    <a:pt x="3814" y="3421"/>
                    <a:pt x="4175" y="3421"/>
                  </a:cubicBezTo>
                  <a:lnTo>
                    <a:pt x="4424" y="3421"/>
                  </a:lnTo>
                  <a:cubicBezTo>
                    <a:pt x="4799" y="3421"/>
                    <a:pt x="5062" y="3130"/>
                    <a:pt x="5077" y="2783"/>
                  </a:cubicBezTo>
                  <a:lnTo>
                    <a:pt x="5077" y="1715"/>
                  </a:lnTo>
                  <a:lnTo>
                    <a:pt x="6393" y="1715"/>
                  </a:lnTo>
                  <a:cubicBezTo>
                    <a:pt x="6491" y="1715"/>
                    <a:pt x="6588" y="1646"/>
                    <a:pt x="6588" y="1549"/>
                  </a:cubicBezTo>
                  <a:cubicBezTo>
                    <a:pt x="6602" y="1438"/>
                    <a:pt x="6504" y="1355"/>
                    <a:pt x="6408" y="1355"/>
                  </a:cubicBezTo>
                  <a:lnTo>
                    <a:pt x="5077" y="1355"/>
                  </a:lnTo>
                  <a:lnTo>
                    <a:pt x="5077" y="606"/>
                  </a:lnTo>
                  <a:cubicBezTo>
                    <a:pt x="5145" y="634"/>
                    <a:pt x="5215" y="675"/>
                    <a:pt x="5312" y="703"/>
                  </a:cubicBezTo>
                  <a:cubicBezTo>
                    <a:pt x="5534" y="758"/>
                    <a:pt x="5589" y="924"/>
                    <a:pt x="5589" y="924"/>
                  </a:cubicBezTo>
                  <a:lnTo>
                    <a:pt x="5589" y="939"/>
                  </a:lnTo>
                  <a:cubicBezTo>
                    <a:pt x="5613" y="1023"/>
                    <a:pt x="5691" y="1066"/>
                    <a:pt x="5774" y="1066"/>
                  </a:cubicBezTo>
                  <a:cubicBezTo>
                    <a:pt x="5786" y="1066"/>
                    <a:pt x="5799" y="1065"/>
                    <a:pt x="5811" y="1063"/>
                  </a:cubicBezTo>
                  <a:cubicBezTo>
                    <a:pt x="5909" y="1035"/>
                    <a:pt x="5964" y="939"/>
                    <a:pt x="5936" y="828"/>
                  </a:cubicBezTo>
                  <a:cubicBezTo>
                    <a:pt x="5909" y="689"/>
                    <a:pt x="5755" y="453"/>
                    <a:pt x="5409" y="342"/>
                  </a:cubicBezTo>
                  <a:cubicBezTo>
                    <a:pt x="5173" y="273"/>
                    <a:pt x="5062" y="107"/>
                    <a:pt x="5049" y="92"/>
                  </a:cubicBezTo>
                  <a:cubicBezTo>
                    <a:pt x="5016" y="38"/>
                    <a:pt x="4957" y="0"/>
                    <a:pt x="4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7988105" y="2030351"/>
              <a:ext cx="19884" cy="17356"/>
            </a:xfrm>
            <a:custGeom>
              <a:avLst/>
              <a:gdLst/>
              <a:ahLst/>
              <a:cxnLst/>
              <a:rect l="l" t="t" r="r" b="b"/>
              <a:pathLst>
                <a:path w="417" h="364" extrusionOk="0">
                  <a:moveTo>
                    <a:pt x="197" y="1"/>
                  </a:moveTo>
                  <a:cubicBezTo>
                    <a:pt x="162" y="1"/>
                    <a:pt x="127" y="10"/>
                    <a:pt x="98" y="30"/>
                  </a:cubicBezTo>
                  <a:cubicBezTo>
                    <a:pt x="15" y="85"/>
                    <a:pt x="0" y="196"/>
                    <a:pt x="56" y="279"/>
                  </a:cubicBezTo>
                  <a:cubicBezTo>
                    <a:pt x="92" y="333"/>
                    <a:pt x="151" y="364"/>
                    <a:pt x="210" y="364"/>
                  </a:cubicBezTo>
                  <a:cubicBezTo>
                    <a:pt x="243" y="364"/>
                    <a:pt x="276" y="354"/>
                    <a:pt x="305" y="335"/>
                  </a:cubicBezTo>
                  <a:cubicBezTo>
                    <a:pt x="389" y="279"/>
                    <a:pt x="416" y="168"/>
                    <a:pt x="361" y="85"/>
                  </a:cubicBezTo>
                  <a:cubicBezTo>
                    <a:pt x="325" y="31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66133" y="1161695"/>
            <a:ext cx="5658900" cy="18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/>
              <a:t>"Thank you for listening!"</a:t>
            </a:r>
          </a:p>
        </p:txBody>
      </p:sp>
      <p:sp>
        <p:nvSpPr>
          <p:cNvPr id="930" name="Google Shape;930;p39"/>
          <p:cNvSpPr txBox="1">
            <a:spLocks noGrp="1"/>
          </p:cNvSpPr>
          <p:nvPr>
            <p:ph type="subTitle" idx="2"/>
          </p:nvPr>
        </p:nvSpPr>
        <p:spPr>
          <a:xfrm>
            <a:off x="2402125" y="3319617"/>
            <a:ext cx="4045200" cy="37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/>
              <a:t>—The Treble Makers</a:t>
            </a:r>
            <a:endParaRPr/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 flipV="1">
            <a:off x="3974600" y="4206503"/>
            <a:ext cx="4173993" cy="46383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8085335" y="415493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73855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776;p51">
            <a:extLst>
              <a:ext uri="{FF2B5EF4-FFF2-40B4-BE49-F238E27FC236}">
                <a16:creationId xmlns:a16="http://schemas.microsoft.com/office/drawing/2014/main" id="{A858B71B-0BFE-4649-7D8A-CA747A46DEB7}"/>
              </a:ext>
            </a:extLst>
          </p:cNvPr>
          <p:cNvSpPr txBox="1">
            <a:spLocks/>
          </p:cNvSpPr>
          <p:nvPr/>
        </p:nvSpPr>
        <p:spPr>
          <a:xfrm>
            <a:off x="3168318" y="2094576"/>
            <a:ext cx="4262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/>
            <a:r>
              <a:rPr lang="en-GB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62781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/>
              <a:t>Data Exploration</a:t>
            </a:r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17617"/>
            <a:ext cx="829238" cy="616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432073" y="2977189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6" name="Google Shape;396;p31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89392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1993778" y="63144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/>
              <a:t>Tools Used</a:t>
            </a:r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body" idx="1"/>
          </p:nvPr>
        </p:nvSpPr>
        <p:spPr>
          <a:xfrm>
            <a:off x="4014036" y="1571290"/>
            <a:ext cx="4473972" cy="253718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/>
            <a:r>
              <a:rPr lang="en" sz="2400"/>
              <a:t>Python </a:t>
            </a:r>
            <a:endParaRPr lang="en-US" sz="2400"/>
          </a:p>
          <a:p>
            <a:pPr marL="0" indent="0">
              <a:buNone/>
            </a:pPr>
            <a:r>
              <a:rPr lang="en" sz="2400"/>
              <a:t>(PyCharm &amp; Google </a:t>
            </a:r>
            <a:r>
              <a:rPr lang="en" sz="2400" err="1"/>
              <a:t>Colab</a:t>
            </a:r>
            <a:r>
              <a:rPr lang="en" sz="2400"/>
              <a:t>)</a:t>
            </a:r>
            <a:endParaRPr lang="en-US" sz="2400"/>
          </a:p>
          <a:p>
            <a:pPr marL="285750" indent="-285750"/>
            <a:endParaRPr lang="en" sz="2400">
              <a:solidFill>
                <a:schemeClr val="tx1"/>
              </a:solidFill>
            </a:endParaRPr>
          </a:p>
          <a:p>
            <a:pPr marL="285750" indent="-285750"/>
            <a:r>
              <a:rPr lang="en" sz="2400">
                <a:solidFill>
                  <a:schemeClr val="tx1"/>
                </a:solidFill>
              </a:rPr>
              <a:t>SQL </a:t>
            </a:r>
          </a:p>
          <a:p>
            <a:pPr marL="0" indent="0">
              <a:buNone/>
            </a:pPr>
            <a:r>
              <a:rPr lang="en" sz="2400">
                <a:solidFill>
                  <a:schemeClr val="tx1"/>
                </a:solidFill>
              </a:rPr>
              <a:t>(</a:t>
            </a:r>
            <a:r>
              <a:rPr lang="en" sz="2400" err="1">
                <a:solidFill>
                  <a:schemeClr val="tx1"/>
                </a:solidFill>
              </a:rPr>
              <a:t>DBeaver</a:t>
            </a:r>
            <a:r>
              <a:rPr lang="en" sz="240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03" name="Google Shape;403;p32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04" name="Google Shape;404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9" name="Google Shape;409;p3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11" name="Google Shape;411;p3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12" name="Google Shape;412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3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15" name="Google Shape;415;p3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p3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19" name="Google Shape;419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7" name="Google Shape;427;p3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3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32"/>
          <p:cNvSpPr/>
          <p:nvPr/>
        </p:nvSpPr>
        <p:spPr>
          <a:xfrm>
            <a:off x="1484848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2776873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1484848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2776873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3110946" y="3110579"/>
            <a:ext cx="353053" cy="410263"/>
            <a:chOff x="7684599" y="4152413"/>
            <a:chExt cx="388183" cy="451086"/>
          </a:xfrm>
        </p:grpSpPr>
        <p:sp>
          <p:nvSpPr>
            <p:cNvPr id="434" name="Google Shape;434;p32"/>
            <p:cNvSpPr/>
            <p:nvPr/>
          </p:nvSpPr>
          <p:spPr>
            <a:xfrm>
              <a:off x="7684599" y="4152413"/>
              <a:ext cx="388183" cy="451029"/>
            </a:xfrm>
            <a:custGeom>
              <a:avLst/>
              <a:gdLst/>
              <a:ahLst/>
              <a:cxnLst/>
              <a:rect l="l" t="t" r="r" b="b"/>
              <a:pathLst>
                <a:path w="8141" h="9459" extrusionOk="0">
                  <a:moveTo>
                    <a:pt x="2122" y="361"/>
                  </a:moveTo>
                  <a:lnTo>
                    <a:pt x="2192" y="472"/>
                  </a:lnTo>
                  <a:cubicBezTo>
                    <a:pt x="2260" y="570"/>
                    <a:pt x="2371" y="611"/>
                    <a:pt x="2482" y="611"/>
                  </a:cubicBezTo>
                  <a:lnTo>
                    <a:pt x="3467" y="611"/>
                  </a:lnTo>
                  <a:lnTo>
                    <a:pt x="3467" y="1665"/>
                  </a:lnTo>
                  <a:lnTo>
                    <a:pt x="1692" y="1665"/>
                  </a:lnTo>
                  <a:lnTo>
                    <a:pt x="1692" y="361"/>
                  </a:lnTo>
                  <a:close/>
                  <a:moveTo>
                    <a:pt x="5132" y="361"/>
                  </a:moveTo>
                  <a:lnTo>
                    <a:pt x="5215" y="472"/>
                  </a:lnTo>
                  <a:cubicBezTo>
                    <a:pt x="5284" y="570"/>
                    <a:pt x="5395" y="611"/>
                    <a:pt x="5506" y="611"/>
                  </a:cubicBezTo>
                  <a:lnTo>
                    <a:pt x="6476" y="611"/>
                  </a:lnTo>
                  <a:lnTo>
                    <a:pt x="6476" y="1665"/>
                  </a:lnTo>
                  <a:lnTo>
                    <a:pt x="4701" y="1665"/>
                  </a:lnTo>
                  <a:lnTo>
                    <a:pt x="4701" y="361"/>
                  </a:lnTo>
                  <a:close/>
                  <a:moveTo>
                    <a:pt x="2580" y="2123"/>
                  </a:moveTo>
                  <a:lnTo>
                    <a:pt x="3051" y="2622"/>
                  </a:lnTo>
                  <a:lnTo>
                    <a:pt x="2982" y="2622"/>
                  </a:lnTo>
                  <a:cubicBezTo>
                    <a:pt x="2871" y="2622"/>
                    <a:pt x="2787" y="2706"/>
                    <a:pt x="2787" y="2816"/>
                  </a:cubicBezTo>
                  <a:lnTo>
                    <a:pt x="2787" y="4189"/>
                  </a:lnTo>
                  <a:lnTo>
                    <a:pt x="2371" y="4189"/>
                  </a:lnTo>
                  <a:lnTo>
                    <a:pt x="2371" y="2816"/>
                  </a:lnTo>
                  <a:cubicBezTo>
                    <a:pt x="2371" y="2706"/>
                    <a:pt x="2288" y="2622"/>
                    <a:pt x="2177" y="2622"/>
                  </a:cubicBezTo>
                  <a:lnTo>
                    <a:pt x="2108" y="2622"/>
                  </a:lnTo>
                  <a:lnTo>
                    <a:pt x="2580" y="2123"/>
                  </a:lnTo>
                  <a:close/>
                  <a:moveTo>
                    <a:pt x="5006" y="3773"/>
                  </a:moveTo>
                  <a:lnTo>
                    <a:pt x="5006" y="4189"/>
                  </a:lnTo>
                  <a:lnTo>
                    <a:pt x="3162" y="4189"/>
                  </a:lnTo>
                  <a:lnTo>
                    <a:pt x="3162" y="3773"/>
                  </a:lnTo>
                  <a:close/>
                  <a:moveTo>
                    <a:pt x="5589" y="2136"/>
                  </a:moveTo>
                  <a:lnTo>
                    <a:pt x="6060" y="2636"/>
                  </a:lnTo>
                  <a:lnTo>
                    <a:pt x="5991" y="2636"/>
                  </a:lnTo>
                  <a:cubicBezTo>
                    <a:pt x="5894" y="2636"/>
                    <a:pt x="5811" y="2719"/>
                    <a:pt x="5811" y="2830"/>
                  </a:cubicBezTo>
                  <a:lnTo>
                    <a:pt x="5811" y="4189"/>
                  </a:lnTo>
                  <a:lnTo>
                    <a:pt x="5381" y="4189"/>
                  </a:lnTo>
                  <a:lnTo>
                    <a:pt x="5381" y="2830"/>
                  </a:lnTo>
                  <a:cubicBezTo>
                    <a:pt x="5381" y="2719"/>
                    <a:pt x="5298" y="2636"/>
                    <a:pt x="5200" y="2636"/>
                  </a:cubicBezTo>
                  <a:lnTo>
                    <a:pt x="5117" y="2636"/>
                  </a:lnTo>
                  <a:lnTo>
                    <a:pt x="5589" y="2136"/>
                  </a:lnTo>
                  <a:close/>
                  <a:moveTo>
                    <a:pt x="6393" y="4564"/>
                  </a:moveTo>
                  <a:lnTo>
                    <a:pt x="6393" y="7489"/>
                  </a:lnTo>
                  <a:lnTo>
                    <a:pt x="1748" y="7489"/>
                  </a:lnTo>
                  <a:lnTo>
                    <a:pt x="1748" y="4564"/>
                  </a:lnTo>
                  <a:close/>
                  <a:moveTo>
                    <a:pt x="6892" y="3773"/>
                  </a:moveTo>
                  <a:cubicBezTo>
                    <a:pt x="7059" y="3773"/>
                    <a:pt x="7197" y="3912"/>
                    <a:pt x="7197" y="4078"/>
                  </a:cubicBezTo>
                  <a:lnTo>
                    <a:pt x="7197" y="7933"/>
                  </a:lnTo>
                  <a:cubicBezTo>
                    <a:pt x="7197" y="8100"/>
                    <a:pt x="7059" y="8238"/>
                    <a:pt x="6892" y="8238"/>
                  </a:cubicBezTo>
                  <a:lnTo>
                    <a:pt x="1249" y="8238"/>
                  </a:lnTo>
                  <a:cubicBezTo>
                    <a:pt x="1082" y="8238"/>
                    <a:pt x="944" y="8100"/>
                    <a:pt x="944" y="7933"/>
                  </a:cubicBezTo>
                  <a:lnTo>
                    <a:pt x="944" y="4078"/>
                  </a:lnTo>
                  <a:cubicBezTo>
                    <a:pt x="944" y="3912"/>
                    <a:pt x="1082" y="3773"/>
                    <a:pt x="1249" y="3773"/>
                  </a:cubicBezTo>
                  <a:lnTo>
                    <a:pt x="1997" y="3773"/>
                  </a:lnTo>
                  <a:lnTo>
                    <a:pt x="1997" y="4189"/>
                  </a:lnTo>
                  <a:lnTo>
                    <a:pt x="1567" y="4189"/>
                  </a:lnTo>
                  <a:cubicBezTo>
                    <a:pt x="1456" y="4189"/>
                    <a:pt x="1373" y="4272"/>
                    <a:pt x="1373" y="4370"/>
                  </a:cubicBezTo>
                  <a:lnTo>
                    <a:pt x="1373" y="7670"/>
                  </a:lnTo>
                  <a:cubicBezTo>
                    <a:pt x="1373" y="7781"/>
                    <a:pt x="1456" y="7864"/>
                    <a:pt x="1567" y="7864"/>
                  </a:cubicBezTo>
                  <a:lnTo>
                    <a:pt x="6587" y="7864"/>
                  </a:lnTo>
                  <a:cubicBezTo>
                    <a:pt x="6685" y="7864"/>
                    <a:pt x="6768" y="7781"/>
                    <a:pt x="6768" y="7670"/>
                  </a:cubicBezTo>
                  <a:lnTo>
                    <a:pt x="6768" y="4370"/>
                  </a:lnTo>
                  <a:cubicBezTo>
                    <a:pt x="6768" y="4272"/>
                    <a:pt x="6685" y="4189"/>
                    <a:pt x="6587" y="4189"/>
                  </a:cubicBezTo>
                  <a:lnTo>
                    <a:pt x="6186" y="4189"/>
                  </a:lnTo>
                  <a:lnTo>
                    <a:pt x="6186" y="3773"/>
                  </a:lnTo>
                  <a:close/>
                  <a:moveTo>
                    <a:pt x="1678" y="1"/>
                  </a:moveTo>
                  <a:cubicBezTo>
                    <a:pt x="1484" y="1"/>
                    <a:pt x="1317" y="154"/>
                    <a:pt x="1317" y="348"/>
                  </a:cubicBezTo>
                  <a:lnTo>
                    <a:pt x="1317" y="1679"/>
                  </a:lnTo>
                  <a:cubicBezTo>
                    <a:pt x="1317" y="1873"/>
                    <a:pt x="1484" y="2040"/>
                    <a:pt x="1678" y="2040"/>
                  </a:cubicBezTo>
                  <a:lnTo>
                    <a:pt x="2149" y="2040"/>
                  </a:lnTo>
                  <a:lnTo>
                    <a:pt x="1539" y="2691"/>
                  </a:lnTo>
                  <a:cubicBezTo>
                    <a:pt x="1498" y="2733"/>
                    <a:pt x="1484" y="2816"/>
                    <a:pt x="1512" y="2885"/>
                  </a:cubicBezTo>
                  <a:cubicBezTo>
                    <a:pt x="1539" y="2955"/>
                    <a:pt x="1609" y="2996"/>
                    <a:pt x="1678" y="2996"/>
                  </a:cubicBezTo>
                  <a:lnTo>
                    <a:pt x="1997" y="2996"/>
                  </a:lnTo>
                  <a:lnTo>
                    <a:pt x="1997" y="3399"/>
                  </a:lnTo>
                  <a:lnTo>
                    <a:pt x="1249" y="3399"/>
                  </a:lnTo>
                  <a:cubicBezTo>
                    <a:pt x="874" y="3399"/>
                    <a:pt x="583" y="3704"/>
                    <a:pt x="583" y="4078"/>
                  </a:cubicBezTo>
                  <a:lnTo>
                    <a:pt x="583" y="7933"/>
                  </a:lnTo>
                  <a:cubicBezTo>
                    <a:pt x="583" y="8044"/>
                    <a:pt x="596" y="8142"/>
                    <a:pt x="652" y="8238"/>
                  </a:cubicBezTo>
                  <a:lnTo>
                    <a:pt x="180" y="8238"/>
                  </a:lnTo>
                  <a:cubicBezTo>
                    <a:pt x="84" y="8238"/>
                    <a:pt x="1" y="8322"/>
                    <a:pt x="1" y="8419"/>
                  </a:cubicBezTo>
                  <a:lnTo>
                    <a:pt x="1" y="8849"/>
                  </a:lnTo>
                  <a:cubicBezTo>
                    <a:pt x="1" y="9181"/>
                    <a:pt x="278" y="9459"/>
                    <a:pt x="611" y="9459"/>
                  </a:cubicBezTo>
                  <a:lnTo>
                    <a:pt x="3120" y="9459"/>
                  </a:lnTo>
                  <a:cubicBezTo>
                    <a:pt x="3218" y="9459"/>
                    <a:pt x="3301" y="9376"/>
                    <a:pt x="3301" y="9279"/>
                  </a:cubicBezTo>
                  <a:cubicBezTo>
                    <a:pt x="3301" y="9181"/>
                    <a:pt x="3218" y="9098"/>
                    <a:pt x="3120" y="9098"/>
                  </a:cubicBezTo>
                  <a:lnTo>
                    <a:pt x="611" y="9098"/>
                  </a:lnTo>
                  <a:cubicBezTo>
                    <a:pt x="472" y="9098"/>
                    <a:pt x="374" y="8987"/>
                    <a:pt x="374" y="8849"/>
                  </a:cubicBezTo>
                  <a:lnTo>
                    <a:pt x="374" y="8613"/>
                  </a:lnTo>
                  <a:lnTo>
                    <a:pt x="7780" y="8613"/>
                  </a:lnTo>
                  <a:lnTo>
                    <a:pt x="7780" y="8849"/>
                  </a:lnTo>
                  <a:cubicBezTo>
                    <a:pt x="7780" y="8987"/>
                    <a:pt x="7669" y="9098"/>
                    <a:pt x="7530" y="9098"/>
                  </a:cubicBezTo>
                  <a:lnTo>
                    <a:pt x="4784" y="9098"/>
                  </a:lnTo>
                  <a:cubicBezTo>
                    <a:pt x="4688" y="9098"/>
                    <a:pt x="4605" y="9181"/>
                    <a:pt x="4605" y="9279"/>
                  </a:cubicBezTo>
                  <a:cubicBezTo>
                    <a:pt x="4605" y="9376"/>
                    <a:pt x="4688" y="9459"/>
                    <a:pt x="4784" y="9459"/>
                  </a:cubicBezTo>
                  <a:lnTo>
                    <a:pt x="7530" y="9459"/>
                  </a:lnTo>
                  <a:cubicBezTo>
                    <a:pt x="7863" y="9459"/>
                    <a:pt x="8140" y="9181"/>
                    <a:pt x="8140" y="8849"/>
                  </a:cubicBezTo>
                  <a:lnTo>
                    <a:pt x="8140" y="8419"/>
                  </a:lnTo>
                  <a:cubicBezTo>
                    <a:pt x="8140" y="8322"/>
                    <a:pt x="8057" y="8238"/>
                    <a:pt x="7961" y="8238"/>
                  </a:cubicBezTo>
                  <a:lnTo>
                    <a:pt x="7489" y="8238"/>
                  </a:lnTo>
                  <a:cubicBezTo>
                    <a:pt x="7545" y="8142"/>
                    <a:pt x="7572" y="8044"/>
                    <a:pt x="7572" y="7933"/>
                  </a:cubicBezTo>
                  <a:lnTo>
                    <a:pt x="7572" y="4078"/>
                  </a:lnTo>
                  <a:cubicBezTo>
                    <a:pt x="7572" y="3704"/>
                    <a:pt x="7267" y="3399"/>
                    <a:pt x="6892" y="3399"/>
                  </a:cubicBezTo>
                  <a:lnTo>
                    <a:pt x="6186" y="3399"/>
                  </a:lnTo>
                  <a:lnTo>
                    <a:pt x="6186" y="3011"/>
                  </a:lnTo>
                  <a:lnTo>
                    <a:pt x="6491" y="3011"/>
                  </a:lnTo>
                  <a:cubicBezTo>
                    <a:pt x="6559" y="3011"/>
                    <a:pt x="6629" y="2968"/>
                    <a:pt x="6657" y="2900"/>
                  </a:cubicBezTo>
                  <a:cubicBezTo>
                    <a:pt x="6685" y="2830"/>
                    <a:pt x="6685" y="2761"/>
                    <a:pt x="6629" y="2706"/>
                  </a:cubicBezTo>
                  <a:lnTo>
                    <a:pt x="6005" y="2040"/>
                  </a:lnTo>
                  <a:lnTo>
                    <a:pt x="6491" y="2040"/>
                  </a:lnTo>
                  <a:cubicBezTo>
                    <a:pt x="6698" y="2040"/>
                    <a:pt x="6851" y="1873"/>
                    <a:pt x="6851" y="1679"/>
                  </a:cubicBezTo>
                  <a:lnTo>
                    <a:pt x="6851" y="598"/>
                  </a:lnTo>
                  <a:cubicBezTo>
                    <a:pt x="6851" y="403"/>
                    <a:pt x="6698" y="250"/>
                    <a:pt x="6491" y="250"/>
                  </a:cubicBezTo>
                  <a:lnTo>
                    <a:pt x="5506" y="250"/>
                  </a:lnTo>
                  <a:lnTo>
                    <a:pt x="5422" y="139"/>
                  </a:lnTo>
                  <a:cubicBezTo>
                    <a:pt x="5367" y="43"/>
                    <a:pt x="5256" y="1"/>
                    <a:pt x="5145" y="1"/>
                  </a:cubicBezTo>
                  <a:lnTo>
                    <a:pt x="4688" y="1"/>
                  </a:lnTo>
                  <a:cubicBezTo>
                    <a:pt x="4494" y="1"/>
                    <a:pt x="4341" y="154"/>
                    <a:pt x="4341" y="348"/>
                  </a:cubicBezTo>
                  <a:lnTo>
                    <a:pt x="4341" y="1679"/>
                  </a:lnTo>
                  <a:cubicBezTo>
                    <a:pt x="4341" y="1873"/>
                    <a:pt x="4494" y="2040"/>
                    <a:pt x="4688" y="2040"/>
                  </a:cubicBezTo>
                  <a:lnTo>
                    <a:pt x="5187" y="2040"/>
                  </a:lnTo>
                  <a:lnTo>
                    <a:pt x="4563" y="2706"/>
                  </a:lnTo>
                  <a:cubicBezTo>
                    <a:pt x="4507" y="2761"/>
                    <a:pt x="4494" y="2830"/>
                    <a:pt x="4521" y="2900"/>
                  </a:cubicBezTo>
                  <a:cubicBezTo>
                    <a:pt x="4563" y="2968"/>
                    <a:pt x="4618" y="3011"/>
                    <a:pt x="4701" y="3011"/>
                  </a:cubicBezTo>
                  <a:lnTo>
                    <a:pt x="5006" y="3011"/>
                  </a:lnTo>
                  <a:lnTo>
                    <a:pt x="5006" y="3399"/>
                  </a:lnTo>
                  <a:lnTo>
                    <a:pt x="3162" y="3399"/>
                  </a:lnTo>
                  <a:lnTo>
                    <a:pt x="3162" y="2996"/>
                  </a:lnTo>
                  <a:lnTo>
                    <a:pt x="3481" y="2996"/>
                  </a:lnTo>
                  <a:cubicBezTo>
                    <a:pt x="3551" y="2996"/>
                    <a:pt x="3619" y="2955"/>
                    <a:pt x="3647" y="2885"/>
                  </a:cubicBezTo>
                  <a:cubicBezTo>
                    <a:pt x="3675" y="2816"/>
                    <a:pt x="3662" y="2733"/>
                    <a:pt x="3606" y="2691"/>
                  </a:cubicBezTo>
                  <a:lnTo>
                    <a:pt x="2996" y="2040"/>
                  </a:lnTo>
                  <a:lnTo>
                    <a:pt x="3481" y="2040"/>
                  </a:lnTo>
                  <a:cubicBezTo>
                    <a:pt x="3675" y="2040"/>
                    <a:pt x="3828" y="1873"/>
                    <a:pt x="3828" y="1679"/>
                  </a:cubicBezTo>
                  <a:lnTo>
                    <a:pt x="3828" y="598"/>
                  </a:lnTo>
                  <a:cubicBezTo>
                    <a:pt x="3828" y="403"/>
                    <a:pt x="3675" y="250"/>
                    <a:pt x="3481" y="250"/>
                  </a:cubicBezTo>
                  <a:lnTo>
                    <a:pt x="2482" y="250"/>
                  </a:lnTo>
                  <a:lnTo>
                    <a:pt x="2414" y="139"/>
                  </a:lnTo>
                  <a:cubicBezTo>
                    <a:pt x="2344" y="43"/>
                    <a:pt x="2233" y="1"/>
                    <a:pt x="2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834659" y="4383059"/>
              <a:ext cx="96605" cy="111339"/>
            </a:xfrm>
            <a:custGeom>
              <a:avLst/>
              <a:gdLst/>
              <a:ahLst/>
              <a:cxnLst/>
              <a:rect l="l" t="t" r="r" b="b"/>
              <a:pathLst>
                <a:path w="2026" h="2335" extrusionOk="0">
                  <a:moveTo>
                    <a:pt x="764" y="1613"/>
                  </a:moveTo>
                  <a:cubicBezTo>
                    <a:pt x="861" y="1613"/>
                    <a:pt x="944" y="1682"/>
                    <a:pt x="944" y="1779"/>
                  </a:cubicBezTo>
                  <a:lnTo>
                    <a:pt x="944" y="1793"/>
                  </a:lnTo>
                  <a:cubicBezTo>
                    <a:pt x="944" y="1890"/>
                    <a:pt x="861" y="1973"/>
                    <a:pt x="764" y="1973"/>
                  </a:cubicBezTo>
                  <a:lnTo>
                    <a:pt x="542" y="1973"/>
                  </a:lnTo>
                  <a:cubicBezTo>
                    <a:pt x="445" y="1973"/>
                    <a:pt x="376" y="1890"/>
                    <a:pt x="376" y="1793"/>
                  </a:cubicBezTo>
                  <a:lnTo>
                    <a:pt x="376" y="1779"/>
                  </a:lnTo>
                  <a:cubicBezTo>
                    <a:pt x="376" y="1682"/>
                    <a:pt x="445" y="1613"/>
                    <a:pt x="542" y="1613"/>
                  </a:cubicBezTo>
                  <a:close/>
                  <a:moveTo>
                    <a:pt x="1111" y="1"/>
                  </a:moveTo>
                  <a:cubicBezTo>
                    <a:pt x="1097" y="1"/>
                    <a:pt x="1083" y="2"/>
                    <a:pt x="1069" y="4"/>
                  </a:cubicBezTo>
                  <a:cubicBezTo>
                    <a:pt x="999" y="32"/>
                    <a:pt x="944" y="101"/>
                    <a:pt x="944" y="184"/>
                  </a:cubicBezTo>
                  <a:lnTo>
                    <a:pt x="944" y="1266"/>
                  </a:lnTo>
                  <a:cubicBezTo>
                    <a:pt x="889" y="1252"/>
                    <a:pt x="820" y="1238"/>
                    <a:pt x="764" y="1238"/>
                  </a:cubicBezTo>
                  <a:lnTo>
                    <a:pt x="542" y="1238"/>
                  </a:lnTo>
                  <a:cubicBezTo>
                    <a:pt x="251" y="1238"/>
                    <a:pt x="1" y="1474"/>
                    <a:pt x="1" y="1779"/>
                  </a:cubicBezTo>
                  <a:lnTo>
                    <a:pt x="1" y="1793"/>
                  </a:lnTo>
                  <a:cubicBezTo>
                    <a:pt x="1" y="2098"/>
                    <a:pt x="251" y="2334"/>
                    <a:pt x="542" y="2334"/>
                  </a:cubicBezTo>
                  <a:lnTo>
                    <a:pt x="764" y="2334"/>
                  </a:lnTo>
                  <a:cubicBezTo>
                    <a:pt x="1069" y="2334"/>
                    <a:pt x="1305" y="2098"/>
                    <a:pt x="1305" y="1793"/>
                  </a:cubicBezTo>
                  <a:lnTo>
                    <a:pt x="1305" y="1779"/>
                  </a:lnTo>
                  <a:lnTo>
                    <a:pt x="1305" y="572"/>
                  </a:lnTo>
                  <a:cubicBezTo>
                    <a:pt x="1347" y="600"/>
                    <a:pt x="1388" y="614"/>
                    <a:pt x="1443" y="628"/>
                  </a:cubicBezTo>
                  <a:cubicBezTo>
                    <a:pt x="1596" y="670"/>
                    <a:pt x="1624" y="781"/>
                    <a:pt x="1637" y="794"/>
                  </a:cubicBezTo>
                  <a:lnTo>
                    <a:pt x="1637" y="809"/>
                  </a:lnTo>
                  <a:cubicBezTo>
                    <a:pt x="1660" y="888"/>
                    <a:pt x="1740" y="940"/>
                    <a:pt x="1822" y="940"/>
                  </a:cubicBezTo>
                  <a:cubicBezTo>
                    <a:pt x="1839" y="940"/>
                    <a:pt x="1857" y="938"/>
                    <a:pt x="1874" y="933"/>
                  </a:cubicBezTo>
                  <a:cubicBezTo>
                    <a:pt x="1970" y="892"/>
                    <a:pt x="2026" y="794"/>
                    <a:pt x="1985" y="698"/>
                  </a:cubicBezTo>
                  <a:lnTo>
                    <a:pt x="1985" y="683"/>
                  </a:lnTo>
                  <a:cubicBezTo>
                    <a:pt x="1985" y="670"/>
                    <a:pt x="1957" y="600"/>
                    <a:pt x="1901" y="517"/>
                  </a:cubicBezTo>
                  <a:cubicBezTo>
                    <a:pt x="1804" y="406"/>
                    <a:pt x="1693" y="323"/>
                    <a:pt x="1541" y="282"/>
                  </a:cubicBezTo>
                  <a:cubicBezTo>
                    <a:pt x="1374" y="226"/>
                    <a:pt x="1291" y="115"/>
                    <a:pt x="1277" y="101"/>
                  </a:cubicBezTo>
                  <a:cubicBezTo>
                    <a:pt x="1243" y="31"/>
                    <a:pt x="1179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63126" y="4585952"/>
              <a:ext cx="20551" cy="17547"/>
            </a:xfrm>
            <a:custGeom>
              <a:avLst/>
              <a:gdLst/>
              <a:ahLst/>
              <a:cxnLst/>
              <a:rect l="l" t="t" r="r" b="b"/>
              <a:pathLst>
                <a:path w="431" h="368" extrusionOk="0">
                  <a:moveTo>
                    <a:pt x="224" y="1"/>
                  </a:moveTo>
                  <a:cubicBezTo>
                    <a:pt x="185" y="1"/>
                    <a:pt x="145" y="12"/>
                    <a:pt x="112" y="34"/>
                  </a:cubicBezTo>
                  <a:cubicBezTo>
                    <a:pt x="29" y="89"/>
                    <a:pt x="1" y="200"/>
                    <a:pt x="56" y="284"/>
                  </a:cubicBezTo>
                  <a:cubicBezTo>
                    <a:pt x="101" y="337"/>
                    <a:pt x="163" y="368"/>
                    <a:pt x="223" y="368"/>
                  </a:cubicBezTo>
                  <a:cubicBezTo>
                    <a:pt x="257" y="368"/>
                    <a:pt x="290" y="359"/>
                    <a:pt x="319" y="339"/>
                  </a:cubicBezTo>
                  <a:cubicBezTo>
                    <a:pt x="402" y="284"/>
                    <a:pt x="430" y="159"/>
                    <a:pt x="375" y="76"/>
                  </a:cubicBezTo>
                  <a:cubicBezTo>
                    <a:pt x="341" y="26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2"/>
          <p:cNvGrpSpPr/>
          <p:nvPr/>
        </p:nvGrpSpPr>
        <p:grpSpPr>
          <a:xfrm>
            <a:off x="1790035" y="3184379"/>
            <a:ext cx="410826" cy="262675"/>
            <a:chOff x="7652841" y="3500626"/>
            <a:chExt cx="451706" cy="288813"/>
          </a:xfrm>
        </p:grpSpPr>
        <p:sp>
          <p:nvSpPr>
            <p:cNvPr id="438" name="Google Shape;438;p32"/>
            <p:cNvSpPr/>
            <p:nvPr/>
          </p:nvSpPr>
          <p:spPr>
            <a:xfrm>
              <a:off x="7727561" y="3500626"/>
              <a:ext cx="299637" cy="288813"/>
            </a:xfrm>
            <a:custGeom>
              <a:avLst/>
              <a:gdLst/>
              <a:ahLst/>
              <a:cxnLst/>
              <a:rect l="l" t="t" r="r" b="b"/>
              <a:pathLst>
                <a:path w="6284" h="6057" extrusionOk="0">
                  <a:moveTo>
                    <a:pt x="4397" y="426"/>
                  </a:moveTo>
                  <a:lnTo>
                    <a:pt x="4397" y="939"/>
                  </a:lnTo>
                  <a:lnTo>
                    <a:pt x="2885" y="1397"/>
                  </a:lnTo>
                  <a:lnTo>
                    <a:pt x="2885" y="870"/>
                  </a:lnTo>
                  <a:lnTo>
                    <a:pt x="4397" y="426"/>
                  </a:lnTo>
                  <a:close/>
                  <a:moveTo>
                    <a:pt x="4105" y="2548"/>
                  </a:moveTo>
                  <a:cubicBezTo>
                    <a:pt x="4272" y="2548"/>
                    <a:pt x="4397" y="2686"/>
                    <a:pt x="4397" y="2839"/>
                  </a:cubicBezTo>
                  <a:cubicBezTo>
                    <a:pt x="4397" y="3006"/>
                    <a:pt x="4272" y="3130"/>
                    <a:pt x="4105" y="3130"/>
                  </a:cubicBezTo>
                  <a:lnTo>
                    <a:pt x="3842" y="3130"/>
                  </a:lnTo>
                  <a:cubicBezTo>
                    <a:pt x="3689" y="3130"/>
                    <a:pt x="3551" y="3006"/>
                    <a:pt x="3551" y="2839"/>
                  </a:cubicBezTo>
                  <a:cubicBezTo>
                    <a:pt x="3551" y="2686"/>
                    <a:pt x="3689" y="2548"/>
                    <a:pt x="3842" y="2548"/>
                  </a:cubicBezTo>
                  <a:close/>
                  <a:moveTo>
                    <a:pt x="2234" y="2936"/>
                  </a:moveTo>
                  <a:cubicBezTo>
                    <a:pt x="2386" y="2936"/>
                    <a:pt x="2524" y="3061"/>
                    <a:pt x="2524" y="3228"/>
                  </a:cubicBezTo>
                  <a:cubicBezTo>
                    <a:pt x="2524" y="3380"/>
                    <a:pt x="2386" y="3518"/>
                    <a:pt x="2234" y="3518"/>
                  </a:cubicBezTo>
                  <a:lnTo>
                    <a:pt x="1970" y="3518"/>
                  </a:lnTo>
                  <a:cubicBezTo>
                    <a:pt x="1803" y="3518"/>
                    <a:pt x="1665" y="3380"/>
                    <a:pt x="1665" y="3228"/>
                  </a:cubicBezTo>
                  <a:cubicBezTo>
                    <a:pt x="1665" y="3061"/>
                    <a:pt x="1803" y="2936"/>
                    <a:pt x="1970" y="2936"/>
                  </a:cubicBezTo>
                  <a:close/>
                  <a:moveTo>
                    <a:pt x="4590" y="0"/>
                  </a:moveTo>
                  <a:cubicBezTo>
                    <a:pt x="4572" y="0"/>
                    <a:pt x="4554" y="4"/>
                    <a:pt x="4536" y="10"/>
                  </a:cubicBezTo>
                  <a:lnTo>
                    <a:pt x="2650" y="551"/>
                  </a:lnTo>
                  <a:cubicBezTo>
                    <a:pt x="2580" y="565"/>
                    <a:pt x="2524" y="648"/>
                    <a:pt x="2524" y="731"/>
                  </a:cubicBezTo>
                  <a:lnTo>
                    <a:pt x="2524" y="745"/>
                  </a:lnTo>
                  <a:cubicBezTo>
                    <a:pt x="2302" y="662"/>
                    <a:pt x="2081" y="620"/>
                    <a:pt x="1845" y="620"/>
                  </a:cubicBezTo>
                  <a:cubicBezTo>
                    <a:pt x="819" y="620"/>
                    <a:pt x="0" y="1438"/>
                    <a:pt x="0" y="2451"/>
                  </a:cubicBezTo>
                  <a:cubicBezTo>
                    <a:pt x="0" y="2978"/>
                    <a:pt x="222" y="3491"/>
                    <a:pt x="625" y="3838"/>
                  </a:cubicBezTo>
                  <a:lnTo>
                    <a:pt x="3010" y="6001"/>
                  </a:lnTo>
                  <a:cubicBezTo>
                    <a:pt x="3051" y="6029"/>
                    <a:pt x="3093" y="6057"/>
                    <a:pt x="3135" y="6057"/>
                  </a:cubicBezTo>
                  <a:cubicBezTo>
                    <a:pt x="3190" y="6057"/>
                    <a:pt x="3232" y="6029"/>
                    <a:pt x="3260" y="6001"/>
                  </a:cubicBezTo>
                  <a:lnTo>
                    <a:pt x="4009" y="5321"/>
                  </a:lnTo>
                  <a:cubicBezTo>
                    <a:pt x="4092" y="5266"/>
                    <a:pt x="4092" y="5141"/>
                    <a:pt x="4022" y="5072"/>
                  </a:cubicBezTo>
                  <a:cubicBezTo>
                    <a:pt x="3986" y="5028"/>
                    <a:pt x="3939" y="5007"/>
                    <a:pt x="3890" y="5007"/>
                  </a:cubicBezTo>
                  <a:cubicBezTo>
                    <a:pt x="3845" y="5007"/>
                    <a:pt x="3799" y="5025"/>
                    <a:pt x="3759" y="5058"/>
                  </a:cubicBezTo>
                  <a:lnTo>
                    <a:pt x="3135" y="5613"/>
                  </a:lnTo>
                  <a:lnTo>
                    <a:pt x="888" y="3574"/>
                  </a:lnTo>
                  <a:cubicBezTo>
                    <a:pt x="875" y="3574"/>
                    <a:pt x="875" y="3574"/>
                    <a:pt x="875" y="3561"/>
                  </a:cubicBezTo>
                  <a:cubicBezTo>
                    <a:pt x="555" y="3283"/>
                    <a:pt x="361" y="2880"/>
                    <a:pt x="361" y="2451"/>
                  </a:cubicBezTo>
                  <a:cubicBezTo>
                    <a:pt x="361" y="1647"/>
                    <a:pt x="1027" y="981"/>
                    <a:pt x="1845" y="981"/>
                  </a:cubicBezTo>
                  <a:cubicBezTo>
                    <a:pt x="2081" y="981"/>
                    <a:pt x="2317" y="1037"/>
                    <a:pt x="2524" y="1147"/>
                  </a:cubicBezTo>
                  <a:lnTo>
                    <a:pt x="2524" y="2631"/>
                  </a:lnTo>
                  <a:cubicBezTo>
                    <a:pt x="2428" y="2590"/>
                    <a:pt x="2330" y="2562"/>
                    <a:pt x="2234" y="2562"/>
                  </a:cubicBezTo>
                  <a:lnTo>
                    <a:pt x="1970" y="2562"/>
                  </a:lnTo>
                  <a:cubicBezTo>
                    <a:pt x="1596" y="2562"/>
                    <a:pt x="1304" y="2853"/>
                    <a:pt x="1304" y="3228"/>
                  </a:cubicBezTo>
                  <a:cubicBezTo>
                    <a:pt x="1304" y="3588"/>
                    <a:pt x="1596" y="3879"/>
                    <a:pt x="1970" y="3879"/>
                  </a:cubicBezTo>
                  <a:lnTo>
                    <a:pt x="2234" y="3879"/>
                  </a:lnTo>
                  <a:cubicBezTo>
                    <a:pt x="2594" y="3879"/>
                    <a:pt x="2885" y="3588"/>
                    <a:pt x="2885" y="3228"/>
                  </a:cubicBezTo>
                  <a:lnTo>
                    <a:pt x="2885" y="1771"/>
                  </a:lnTo>
                  <a:lnTo>
                    <a:pt x="4397" y="1327"/>
                  </a:lnTo>
                  <a:lnTo>
                    <a:pt x="4397" y="2243"/>
                  </a:lnTo>
                  <a:cubicBezTo>
                    <a:pt x="4314" y="2201"/>
                    <a:pt x="4216" y="2187"/>
                    <a:pt x="4105" y="2187"/>
                  </a:cubicBezTo>
                  <a:lnTo>
                    <a:pt x="3842" y="2187"/>
                  </a:lnTo>
                  <a:cubicBezTo>
                    <a:pt x="3482" y="2187"/>
                    <a:pt x="3190" y="2479"/>
                    <a:pt x="3190" y="2839"/>
                  </a:cubicBezTo>
                  <a:cubicBezTo>
                    <a:pt x="3190" y="3200"/>
                    <a:pt x="3482" y="3505"/>
                    <a:pt x="3842" y="3505"/>
                  </a:cubicBezTo>
                  <a:lnTo>
                    <a:pt x="4105" y="3505"/>
                  </a:lnTo>
                  <a:cubicBezTo>
                    <a:pt x="4480" y="3505"/>
                    <a:pt x="4771" y="3200"/>
                    <a:pt x="4771" y="2839"/>
                  </a:cubicBezTo>
                  <a:lnTo>
                    <a:pt x="4771" y="1022"/>
                  </a:lnTo>
                  <a:cubicBezTo>
                    <a:pt x="5063" y="1092"/>
                    <a:pt x="5326" y="1244"/>
                    <a:pt x="5520" y="1466"/>
                  </a:cubicBezTo>
                  <a:cubicBezTo>
                    <a:pt x="5769" y="1730"/>
                    <a:pt x="5908" y="2091"/>
                    <a:pt x="5908" y="2451"/>
                  </a:cubicBezTo>
                  <a:cubicBezTo>
                    <a:pt x="5908" y="2880"/>
                    <a:pt x="5728" y="3283"/>
                    <a:pt x="5409" y="3561"/>
                  </a:cubicBezTo>
                  <a:cubicBezTo>
                    <a:pt x="5409" y="3574"/>
                    <a:pt x="5396" y="3574"/>
                    <a:pt x="5396" y="3574"/>
                  </a:cubicBezTo>
                  <a:lnTo>
                    <a:pt x="4952" y="3977"/>
                  </a:lnTo>
                  <a:cubicBezTo>
                    <a:pt x="4882" y="4045"/>
                    <a:pt x="4882" y="4156"/>
                    <a:pt x="4937" y="4239"/>
                  </a:cubicBezTo>
                  <a:cubicBezTo>
                    <a:pt x="4976" y="4278"/>
                    <a:pt x="5031" y="4299"/>
                    <a:pt x="5084" y="4299"/>
                  </a:cubicBezTo>
                  <a:cubicBezTo>
                    <a:pt x="5127" y="4299"/>
                    <a:pt x="5170" y="4285"/>
                    <a:pt x="5201" y="4254"/>
                  </a:cubicBezTo>
                  <a:lnTo>
                    <a:pt x="5658" y="3838"/>
                  </a:lnTo>
                  <a:cubicBezTo>
                    <a:pt x="6061" y="3491"/>
                    <a:pt x="6283" y="2991"/>
                    <a:pt x="6283" y="2464"/>
                  </a:cubicBezTo>
                  <a:cubicBezTo>
                    <a:pt x="6283" y="1993"/>
                    <a:pt x="6102" y="1549"/>
                    <a:pt x="5797" y="1216"/>
                  </a:cubicBezTo>
                  <a:cubicBezTo>
                    <a:pt x="5520" y="911"/>
                    <a:pt x="5159" y="717"/>
                    <a:pt x="4771" y="648"/>
                  </a:cubicBezTo>
                  <a:lnTo>
                    <a:pt x="4771" y="190"/>
                  </a:lnTo>
                  <a:cubicBezTo>
                    <a:pt x="4771" y="86"/>
                    <a:pt x="4684" y="0"/>
                    <a:pt x="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8363" y="3565667"/>
              <a:ext cx="31757" cy="101993"/>
            </a:xfrm>
            <a:custGeom>
              <a:avLst/>
              <a:gdLst/>
              <a:ahLst/>
              <a:cxnLst/>
              <a:rect l="l" t="t" r="r" b="b"/>
              <a:pathLst>
                <a:path w="666" h="2139" extrusionOk="0">
                  <a:moveTo>
                    <a:pt x="205" y="0"/>
                  </a:moveTo>
                  <a:cubicBezTo>
                    <a:pt x="178" y="0"/>
                    <a:pt x="150" y="6"/>
                    <a:pt x="126" y="19"/>
                  </a:cubicBezTo>
                  <a:cubicBezTo>
                    <a:pt x="28" y="74"/>
                    <a:pt x="0" y="185"/>
                    <a:pt x="42" y="268"/>
                  </a:cubicBezTo>
                  <a:cubicBezTo>
                    <a:pt x="278" y="712"/>
                    <a:pt x="278" y="1433"/>
                    <a:pt x="42" y="1864"/>
                  </a:cubicBezTo>
                  <a:cubicBezTo>
                    <a:pt x="0" y="1960"/>
                    <a:pt x="28" y="2071"/>
                    <a:pt x="126" y="2113"/>
                  </a:cubicBezTo>
                  <a:cubicBezTo>
                    <a:pt x="152" y="2131"/>
                    <a:pt x="180" y="2138"/>
                    <a:pt x="209" y="2138"/>
                  </a:cubicBezTo>
                  <a:cubicBezTo>
                    <a:pt x="273" y="2138"/>
                    <a:pt x="337" y="2101"/>
                    <a:pt x="375" y="2043"/>
                  </a:cubicBezTo>
                  <a:cubicBezTo>
                    <a:pt x="666" y="1503"/>
                    <a:pt x="666" y="643"/>
                    <a:pt x="375" y="102"/>
                  </a:cubicBezTo>
                  <a:cubicBezTo>
                    <a:pt x="336" y="34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068785" y="3533576"/>
              <a:ext cx="35762" cy="166460"/>
            </a:xfrm>
            <a:custGeom>
              <a:avLst/>
              <a:gdLst/>
              <a:ahLst/>
              <a:cxnLst/>
              <a:rect l="l" t="t" r="r" b="b"/>
              <a:pathLst>
                <a:path w="750" h="3491" extrusionOk="0">
                  <a:moveTo>
                    <a:pt x="218" y="1"/>
                  </a:moveTo>
                  <a:cubicBezTo>
                    <a:pt x="187" y="1"/>
                    <a:pt x="156" y="9"/>
                    <a:pt x="126" y="26"/>
                  </a:cubicBezTo>
                  <a:cubicBezTo>
                    <a:pt x="42" y="68"/>
                    <a:pt x="0" y="179"/>
                    <a:pt x="56" y="276"/>
                  </a:cubicBezTo>
                  <a:cubicBezTo>
                    <a:pt x="264" y="664"/>
                    <a:pt x="375" y="1191"/>
                    <a:pt x="375" y="1746"/>
                  </a:cubicBezTo>
                  <a:cubicBezTo>
                    <a:pt x="375" y="2300"/>
                    <a:pt x="264" y="2827"/>
                    <a:pt x="56" y="3216"/>
                  </a:cubicBezTo>
                  <a:cubicBezTo>
                    <a:pt x="0" y="3313"/>
                    <a:pt x="42" y="3424"/>
                    <a:pt x="126" y="3465"/>
                  </a:cubicBezTo>
                  <a:cubicBezTo>
                    <a:pt x="156" y="3483"/>
                    <a:pt x="188" y="3491"/>
                    <a:pt x="219" y="3491"/>
                  </a:cubicBezTo>
                  <a:cubicBezTo>
                    <a:pt x="285" y="3491"/>
                    <a:pt x="346" y="3453"/>
                    <a:pt x="375" y="3397"/>
                  </a:cubicBezTo>
                  <a:cubicBezTo>
                    <a:pt x="610" y="2953"/>
                    <a:pt x="749" y="2370"/>
                    <a:pt x="749" y="1746"/>
                  </a:cubicBezTo>
                  <a:cubicBezTo>
                    <a:pt x="749" y="1122"/>
                    <a:pt x="610" y="540"/>
                    <a:pt x="375" y="96"/>
                  </a:cubicBezTo>
                  <a:cubicBezTo>
                    <a:pt x="346" y="39"/>
                    <a:pt x="285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7686554" y="3565667"/>
              <a:ext cx="31804" cy="101993"/>
            </a:xfrm>
            <a:custGeom>
              <a:avLst/>
              <a:gdLst/>
              <a:ahLst/>
              <a:cxnLst/>
              <a:rect l="l" t="t" r="r" b="b"/>
              <a:pathLst>
                <a:path w="667" h="2139" extrusionOk="0">
                  <a:moveTo>
                    <a:pt x="462" y="0"/>
                  </a:moveTo>
                  <a:cubicBezTo>
                    <a:pt x="397" y="0"/>
                    <a:pt x="331" y="34"/>
                    <a:pt x="292" y="102"/>
                  </a:cubicBezTo>
                  <a:cubicBezTo>
                    <a:pt x="1" y="643"/>
                    <a:pt x="1" y="1503"/>
                    <a:pt x="292" y="2043"/>
                  </a:cubicBezTo>
                  <a:cubicBezTo>
                    <a:pt x="330" y="2101"/>
                    <a:pt x="395" y="2138"/>
                    <a:pt x="458" y="2138"/>
                  </a:cubicBezTo>
                  <a:cubicBezTo>
                    <a:pt x="487" y="2138"/>
                    <a:pt x="516" y="2131"/>
                    <a:pt x="542" y="2113"/>
                  </a:cubicBezTo>
                  <a:cubicBezTo>
                    <a:pt x="638" y="2071"/>
                    <a:pt x="666" y="1960"/>
                    <a:pt x="611" y="1864"/>
                  </a:cubicBezTo>
                  <a:cubicBezTo>
                    <a:pt x="389" y="1433"/>
                    <a:pt x="389" y="712"/>
                    <a:pt x="611" y="268"/>
                  </a:cubicBezTo>
                  <a:cubicBezTo>
                    <a:pt x="666" y="185"/>
                    <a:pt x="638" y="74"/>
                    <a:pt x="542" y="19"/>
                  </a:cubicBezTo>
                  <a:cubicBezTo>
                    <a:pt x="517" y="6"/>
                    <a:pt x="490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7652841" y="3533576"/>
              <a:ext cx="35762" cy="166603"/>
            </a:xfrm>
            <a:custGeom>
              <a:avLst/>
              <a:gdLst/>
              <a:ahLst/>
              <a:cxnLst/>
              <a:rect l="l" t="t" r="r" b="b"/>
              <a:pathLst>
                <a:path w="750" h="3494" extrusionOk="0">
                  <a:moveTo>
                    <a:pt x="532" y="1"/>
                  </a:moveTo>
                  <a:cubicBezTo>
                    <a:pt x="465" y="1"/>
                    <a:pt x="404" y="39"/>
                    <a:pt x="375" y="96"/>
                  </a:cubicBezTo>
                  <a:cubicBezTo>
                    <a:pt x="140" y="540"/>
                    <a:pt x="1" y="1122"/>
                    <a:pt x="1" y="1746"/>
                  </a:cubicBezTo>
                  <a:cubicBezTo>
                    <a:pt x="1" y="2370"/>
                    <a:pt x="140" y="2953"/>
                    <a:pt x="375" y="3397"/>
                  </a:cubicBezTo>
                  <a:cubicBezTo>
                    <a:pt x="402" y="3452"/>
                    <a:pt x="472" y="3493"/>
                    <a:pt x="541" y="3493"/>
                  </a:cubicBezTo>
                  <a:cubicBezTo>
                    <a:pt x="569" y="3493"/>
                    <a:pt x="597" y="3480"/>
                    <a:pt x="624" y="3465"/>
                  </a:cubicBezTo>
                  <a:cubicBezTo>
                    <a:pt x="708" y="3424"/>
                    <a:pt x="750" y="3313"/>
                    <a:pt x="694" y="3216"/>
                  </a:cubicBezTo>
                  <a:cubicBezTo>
                    <a:pt x="486" y="2827"/>
                    <a:pt x="375" y="2300"/>
                    <a:pt x="375" y="1746"/>
                  </a:cubicBezTo>
                  <a:cubicBezTo>
                    <a:pt x="375" y="1191"/>
                    <a:pt x="486" y="664"/>
                    <a:pt x="694" y="276"/>
                  </a:cubicBezTo>
                  <a:cubicBezTo>
                    <a:pt x="750" y="179"/>
                    <a:pt x="708" y="68"/>
                    <a:pt x="624" y="26"/>
                  </a:cubicBezTo>
                  <a:cubicBezTo>
                    <a:pt x="594" y="9"/>
                    <a:pt x="563" y="1"/>
                    <a:pt x="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7931933" y="3713724"/>
              <a:ext cx="19168" cy="17643"/>
            </a:xfrm>
            <a:custGeom>
              <a:avLst/>
              <a:gdLst/>
              <a:ahLst/>
              <a:cxnLst/>
              <a:rect l="l" t="t" r="r" b="b"/>
              <a:pathLst>
                <a:path w="402" h="370" extrusionOk="0">
                  <a:moveTo>
                    <a:pt x="192" y="1"/>
                  </a:moveTo>
                  <a:cubicBezTo>
                    <a:pt x="111" y="1"/>
                    <a:pt x="37" y="63"/>
                    <a:pt x="13" y="145"/>
                  </a:cubicBezTo>
                  <a:cubicBezTo>
                    <a:pt x="0" y="242"/>
                    <a:pt x="69" y="340"/>
                    <a:pt x="167" y="367"/>
                  </a:cubicBezTo>
                  <a:cubicBezTo>
                    <a:pt x="175" y="368"/>
                    <a:pt x="183" y="369"/>
                    <a:pt x="191" y="369"/>
                  </a:cubicBezTo>
                  <a:cubicBezTo>
                    <a:pt x="279" y="369"/>
                    <a:pt x="362" y="304"/>
                    <a:pt x="374" y="214"/>
                  </a:cubicBezTo>
                  <a:cubicBezTo>
                    <a:pt x="402" y="118"/>
                    <a:pt x="333" y="20"/>
                    <a:pt x="235" y="7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2"/>
          <p:cNvGrpSpPr/>
          <p:nvPr/>
        </p:nvGrpSpPr>
        <p:grpSpPr>
          <a:xfrm>
            <a:off x="3082064" y="1886404"/>
            <a:ext cx="410818" cy="356088"/>
            <a:chOff x="7652841" y="2716136"/>
            <a:chExt cx="451696" cy="391521"/>
          </a:xfrm>
        </p:grpSpPr>
        <p:sp>
          <p:nvSpPr>
            <p:cNvPr id="445" name="Google Shape;445;p32"/>
            <p:cNvSpPr/>
            <p:nvPr/>
          </p:nvSpPr>
          <p:spPr>
            <a:xfrm>
              <a:off x="7693849" y="2750516"/>
              <a:ext cx="19884" cy="17643"/>
            </a:xfrm>
            <a:custGeom>
              <a:avLst/>
              <a:gdLst/>
              <a:ahLst/>
              <a:cxnLst/>
              <a:rect l="l" t="t" r="r" b="b"/>
              <a:pathLst>
                <a:path w="417" h="370" extrusionOk="0">
                  <a:moveTo>
                    <a:pt x="202" y="1"/>
                  </a:moveTo>
                  <a:cubicBezTo>
                    <a:pt x="180" y="1"/>
                    <a:pt x="159" y="5"/>
                    <a:pt x="139" y="15"/>
                  </a:cubicBezTo>
                  <a:cubicBezTo>
                    <a:pt x="42" y="56"/>
                    <a:pt x="1" y="167"/>
                    <a:pt x="42" y="250"/>
                  </a:cubicBezTo>
                  <a:cubicBezTo>
                    <a:pt x="64" y="328"/>
                    <a:pt x="138" y="370"/>
                    <a:pt x="217" y="370"/>
                  </a:cubicBezTo>
                  <a:cubicBezTo>
                    <a:pt x="237" y="370"/>
                    <a:pt x="258" y="367"/>
                    <a:pt x="278" y="361"/>
                  </a:cubicBezTo>
                  <a:cubicBezTo>
                    <a:pt x="375" y="320"/>
                    <a:pt x="417" y="209"/>
                    <a:pt x="375" y="112"/>
                  </a:cubicBezTo>
                  <a:cubicBezTo>
                    <a:pt x="343" y="48"/>
                    <a:pt x="271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730184" y="2750659"/>
              <a:ext cx="20170" cy="17786"/>
            </a:xfrm>
            <a:custGeom>
              <a:avLst/>
              <a:gdLst/>
              <a:ahLst/>
              <a:cxnLst/>
              <a:rect l="l" t="t" r="r" b="b"/>
              <a:pathLst>
                <a:path w="423" h="373" extrusionOk="0">
                  <a:moveTo>
                    <a:pt x="201" y="0"/>
                  </a:moveTo>
                  <a:cubicBezTo>
                    <a:pt x="171" y="0"/>
                    <a:pt x="141" y="8"/>
                    <a:pt x="112" y="25"/>
                  </a:cubicBezTo>
                  <a:cubicBezTo>
                    <a:pt x="29" y="67"/>
                    <a:pt x="1" y="164"/>
                    <a:pt x="43" y="247"/>
                  </a:cubicBezTo>
                  <a:cubicBezTo>
                    <a:pt x="71" y="330"/>
                    <a:pt x="140" y="373"/>
                    <a:pt x="223" y="373"/>
                  </a:cubicBezTo>
                  <a:cubicBezTo>
                    <a:pt x="293" y="358"/>
                    <a:pt x="361" y="303"/>
                    <a:pt x="389" y="234"/>
                  </a:cubicBezTo>
                  <a:cubicBezTo>
                    <a:pt x="423" y="113"/>
                    <a:pt x="316" y="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7652841" y="2716136"/>
              <a:ext cx="451696" cy="391521"/>
            </a:xfrm>
            <a:custGeom>
              <a:avLst/>
              <a:gdLst/>
              <a:ahLst/>
              <a:cxnLst/>
              <a:rect l="l" t="t" r="r" b="b"/>
              <a:pathLst>
                <a:path w="9473" h="8211" extrusionOk="0">
                  <a:moveTo>
                    <a:pt x="7101" y="361"/>
                  </a:moveTo>
                  <a:cubicBezTo>
                    <a:pt x="7420" y="361"/>
                    <a:pt x="7669" y="625"/>
                    <a:pt x="7669" y="930"/>
                  </a:cubicBezTo>
                  <a:lnTo>
                    <a:pt x="7669" y="1415"/>
                  </a:lnTo>
                  <a:lnTo>
                    <a:pt x="375" y="1415"/>
                  </a:lnTo>
                  <a:lnTo>
                    <a:pt x="375" y="930"/>
                  </a:lnTo>
                  <a:cubicBezTo>
                    <a:pt x="375" y="625"/>
                    <a:pt x="624" y="361"/>
                    <a:pt x="944" y="361"/>
                  </a:cubicBezTo>
                  <a:close/>
                  <a:moveTo>
                    <a:pt x="7669" y="1776"/>
                  </a:moveTo>
                  <a:lnTo>
                    <a:pt x="7669" y="4993"/>
                  </a:lnTo>
                  <a:cubicBezTo>
                    <a:pt x="7115" y="5063"/>
                    <a:pt x="6615" y="5423"/>
                    <a:pt x="6380" y="5936"/>
                  </a:cubicBezTo>
                  <a:lnTo>
                    <a:pt x="1138" y="5936"/>
                  </a:lnTo>
                  <a:cubicBezTo>
                    <a:pt x="1040" y="5936"/>
                    <a:pt x="957" y="6019"/>
                    <a:pt x="957" y="6117"/>
                  </a:cubicBezTo>
                  <a:lnTo>
                    <a:pt x="957" y="7060"/>
                  </a:lnTo>
                  <a:cubicBezTo>
                    <a:pt x="957" y="7171"/>
                    <a:pt x="1040" y="7254"/>
                    <a:pt x="1138" y="7254"/>
                  </a:cubicBezTo>
                  <a:lnTo>
                    <a:pt x="3037" y="7254"/>
                  </a:lnTo>
                  <a:cubicBezTo>
                    <a:pt x="3135" y="7254"/>
                    <a:pt x="3218" y="7171"/>
                    <a:pt x="3218" y="7060"/>
                  </a:cubicBezTo>
                  <a:cubicBezTo>
                    <a:pt x="3218" y="6962"/>
                    <a:pt x="3135" y="6879"/>
                    <a:pt x="3037" y="6879"/>
                  </a:cubicBezTo>
                  <a:lnTo>
                    <a:pt x="1318" y="6879"/>
                  </a:lnTo>
                  <a:lnTo>
                    <a:pt x="1318" y="6311"/>
                  </a:lnTo>
                  <a:lnTo>
                    <a:pt x="6269" y="6311"/>
                  </a:lnTo>
                  <a:cubicBezTo>
                    <a:pt x="6241" y="6407"/>
                    <a:pt x="6241" y="6505"/>
                    <a:pt x="6241" y="6602"/>
                  </a:cubicBezTo>
                  <a:cubicBezTo>
                    <a:pt x="6241" y="6699"/>
                    <a:pt x="6241" y="6782"/>
                    <a:pt x="6269" y="6879"/>
                  </a:cubicBezTo>
                  <a:lnTo>
                    <a:pt x="4660" y="6879"/>
                  </a:lnTo>
                  <a:cubicBezTo>
                    <a:pt x="4563" y="6879"/>
                    <a:pt x="4480" y="6962"/>
                    <a:pt x="4480" y="7060"/>
                  </a:cubicBezTo>
                  <a:cubicBezTo>
                    <a:pt x="4480" y="7171"/>
                    <a:pt x="4563" y="7254"/>
                    <a:pt x="4660" y="7254"/>
                  </a:cubicBezTo>
                  <a:lnTo>
                    <a:pt x="6380" y="7254"/>
                  </a:lnTo>
                  <a:cubicBezTo>
                    <a:pt x="6477" y="7476"/>
                    <a:pt x="6630" y="7683"/>
                    <a:pt x="6824" y="7850"/>
                  </a:cubicBezTo>
                  <a:lnTo>
                    <a:pt x="944" y="7850"/>
                  </a:lnTo>
                  <a:cubicBezTo>
                    <a:pt x="624" y="7850"/>
                    <a:pt x="375" y="7587"/>
                    <a:pt x="375" y="7282"/>
                  </a:cubicBezTo>
                  <a:lnTo>
                    <a:pt x="375" y="1776"/>
                  </a:lnTo>
                  <a:close/>
                  <a:moveTo>
                    <a:pt x="7850" y="5353"/>
                  </a:moveTo>
                  <a:cubicBezTo>
                    <a:pt x="8543" y="5353"/>
                    <a:pt x="9098" y="5908"/>
                    <a:pt x="9098" y="6602"/>
                  </a:cubicBezTo>
                  <a:cubicBezTo>
                    <a:pt x="9098" y="7295"/>
                    <a:pt x="8543" y="7850"/>
                    <a:pt x="7850" y="7850"/>
                  </a:cubicBezTo>
                  <a:cubicBezTo>
                    <a:pt x="7170" y="7850"/>
                    <a:pt x="6602" y="7282"/>
                    <a:pt x="6602" y="6602"/>
                  </a:cubicBezTo>
                  <a:cubicBezTo>
                    <a:pt x="6602" y="6518"/>
                    <a:pt x="6615" y="6435"/>
                    <a:pt x="6630" y="6352"/>
                  </a:cubicBezTo>
                  <a:cubicBezTo>
                    <a:pt x="6754" y="5784"/>
                    <a:pt x="7253" y="5353"/>
                    <a:pt x="7850" y="5353"/>
                  </a:cubicBezTo>
                  <a:close/>
                  <a:moveTo>
                    <a:pt x="944" y="0"/>
                  </a:moveTo>
                  <a:cubicBezTo>
                    <a:pt x="430" y="0"/>
                    <a:pt x="1" y="416"/>
                    <a:pt x="1" y="930"/>
                  </a:cubicBezTo>
                  <a:lnTo>
                    <a:pt x="1" y="7282"/>
                  </a:lnTo>
                  <a:cubicBezTo>
                    <a:pt x="1" y="7794"/>
                    <a:pt x="430" y="8210"/>
                    <a:pt x="944" y="8210"/>
                  </a:cubicBezTo>
                  <a:lnTo>
                    <a:pt x="7850" y="8210"/>
                  </a:lnTo>
                  <a:cubicBezTo>
                    <a:pt x="8751" y="8210"/>
                    <a:pt x="9472" y="7489"/>
                    <a:pt x="9472" y="6602"/>
                  </a:cubicBezTo>
                  <a:cubicBezTo>
                    <a:pt x="9472" y="5770"/>
                    <a:pt x="8849" y="5091"/>
                    <a:pt x="8044" y="4993"/>
                  </a:cubicBezTo>
                  <a:lnTo>
                    <a:pt x="8044" y="930"/>
                  </a:lnTo>
                  <a:cubicBezTo>
                    <a:pt x="8044" y="416"/>
                    <a:pt x="7614" y="0"/>
                    <a:pt x="7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698474" y="2819276"/>
              <a:ext cx="157400" cy="158115"/>
            </a:xfrm>
            <a:custGeom>
              <a:avLst/>
              <a:gdLst/>
              <a:ahLst/>
              <a:cxnLst/>
              <a:rect l="l" t="t" r="r" b="b"/>
              <a:pathLst>
                <a:path w="3301" h="3316" extrusionOk="0">
                  <a:moveTo>
                    <a:pt x="1651" y="1138"/>
                  </a:moveTo>
                  <a:cubicBezTo>
                    <a:pt x="1790" y="1138"/>
                    <a:pt x="1914" y="1249"/>
                    <a:pt x="1914" y="1402"/>
                  </a:cubicBezTo>
                  <a:cubicBezTo>
                    <a:pt x="1914" y="1541"/>
                    <a:pt x="1790" y="1652"/>
                    <a:pt x="1651" y="1652"/>
                  </a:cubicBezTo>
                  <a:cubicBezTo>
                    <a:pt x="1512" y="1652"/>
                    <a:pt x="1401" y="1541"/>
                    <a:pt x="1401" y="1402"/>
                  </a:cubicBezTo>
                  <a:cubicBezTo>
                    <a:pt x="1401" y="1249"/>
                    <a:pt x="1512" y="1138"/>
                    <a:pt x="1651" y="1138"/>
                  </a:cubicBezTo>
                  <a:close/>
                  <a:moveTo>
                    <a:pt x="1651" y="376"/>
                  </a:moveTo>
                  <a:cubicBezTo>
                    <a:pt x="2358" y="376"/>
                    <a:pt x="2940" y="944"/>
                    <a:pt x="2940" y="1652"/>
                  </a:cubicBezTo>
                  <a:cubicBezTo>
                    <a:pt x="2940" y="1915"/>
                    <a:pt x="2857" y="2151"/>
                    <a:pt x="2718" y="2358"/>
                  </a:cubicBezTo>
                  <a:cubicBezTo>
                    <a:pt x="2607" y="2109"/>
                    <a:pt x="2413" y="1887"/>
                    <a:pt x="2164" y="1776"/>
                  </a:cubicBezTo>
                  <a:cubicBezTo>
                    <a:pt x="2233" y="1665"/>
                    <a:pt x="2275" y="1541"/>
                    <a:pt x="2275" y="1402"/>
                  </a:cubicBezTo>
                  <a:cubicBezTo>
                    <a:pt x="2275" y="1055"/>
                    <a:pt x="1997" y="764"/>
                    <a:pt x="1651" y="764"/>
                  </a:cubicBezTo>
                  <a:cubicBezTo>
                    <a:pt x="1304" y="764"/>
                    <a:pt x="1026" y="1055"/>
                    <a:pt x="1026" y="1402"/>
                  </a:cubicBezTo>
                  <a:cubicBezTo>
                    <a:pt x="1026" y="1541"/>
                    <a:pt x="1069" y="1665"/>
                    <a:pt x="1152" y="1776"/>
                  </a:cubicBezTo>
                  <a:cubicBezTo>
                    <a:pt x="902" y="1887"/>
                    <a:pt x="694" y="2109"/>
                    <a:pt x="583" y="2358"/>
                  </a:cubicBezTo>
                  <a:cubicBezTo>
                    <a:pt x="444" y="2151"/>
                    <a:pt x="375" y="1915"/>
                    <a:pt x="375" y="1652"/>
                  </a:cubicBezTo>
                  <a:cubicBezTo>
                    <a:pt x="361" y="944"/>
                    <a:pt x="943" y="376"/>
                    <a:pt x="1651" y="376"/>
                  </a:cubicBezTo>
                  <a:close/>
                  <a:moveTo>
                    <a:pt x="1651" y="2026"/>
                  </a:moveTo>
                  <a:cubicBezTo>
                    <a:pt x="2039" y="2026"/>
                    <a:pt x="2372" y="2303"/>
                    <a:pt x="2441" y="2678"/>
                  </a:cubicBezTo>
                  <a:cubicBezTo>
                    <a:pt x="2208" y="2846"/>
                    <a:pt x="1938" y="2942"/>
                    <a:pt x="1655" y="2942"/>
                  </a:cubicBezTo>
                  <a:cubicBezTo>
                    <a:pt x="1635" y="2942"/>
                    <a:pt x="1615" y="2942"/>
                    <a:pt x="1596" y="2941"/>
                  </a:cubicBezTo>
                  <a:cubicBezTo>
                    <a:pt x="1331" y="2928"/>
                    <a:pt x="1082" y="2830"/>
                    <a:pt x="874" y="2678"/>
                  </a:cubicBezTo>
                  <a:cubicBezTo>
                    <a:pt x="943" y="2303"/>
                    <a:pt x="1263" y="2026"/>
                    <a:pt x="1651" y="2026"/>
                  </a:cubicBezTo>
                  <a:close/>
                  <a:moveTo>
                    <a:pt x="1651" y="1"/>
                  </a:moveTo>
                  <a:cubicBezTo>
                    <a:pt x="736" y="1"/>
                    <a:pt x="0" y="750"/>
                    <a:pt x="0" y="1652"/>
                  </a:cubicBezTo>
                  <a:cubicBezTo>
                    <a:pt x="0" y="2123"/>
                    <a:pt x="194" y="2580"/>
                    <a:pt x="555" y="2885"/>
                  </a:cubicBezTo>
                  <a:cubicBezTo>
                    <a:pt x="860" y="3163"/>
                    <a:pt x="1248" y="3316"/>
                    <a:pt x="1651" y="3316"/>
                  </a:cubicBezTo>
                  <a:cubicBezTo>
                    <a:pt x="2053" y="3316"/>
                    <a:pt x="2455" y="3163"/>
                    <a:pt x="2760" y="2885"/>
                  </a:cubicBezTo>
                  <a:cubicBezTo>
                    <a:pt x="3107" y="2580"/>
                    <a:pt x="3301" y="2123"/>
                    <a:pt x="3301" y="1652"/>
                  </a:cubicBezTo>
                  <a:cubicBezTo>
                    <a:pt x="3301" y="750"/>
                    <a:pt x="2566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988772" y="3002619"/>
              <a:ext cx="79391" cy="58745"/>
            </a:xfrm>
            <a:custGeom>
              <a:avLst/>
              <a:gdLst/>
              <a:ahLst/>
              <a:cxnLst/>
              <a:rect l="l" t="t" r="r" b="b"/>
              <a:pathLst>
                <a:path w="1665" h="1232" extrusionOk="0">
                  <a:moveTo>
                    <a:pt x="1456" y="1"/>
                  </a:moveTo>
                  <a:cubicBezTo>
                    <a:pt x="1411" y="1"/>
                    <a:pt x="1366" y="18"/>
                    <a:pt x="1332" y="53"/>
                  </a:cubicBezTo>
                  <a:lnTo>
                    <a:pt x="597" y="788"/>
                  </a:lnTo>
                  <a:lnTo>
                    <a:pt x="347" y="538"/>
                  </a:lnTo>
                  <a:cubicBezTo>
                    <a:pt x="305" y="497"/>
                    <a:pt x="257" y="476"/>
                    <a:pt x="210" y="476"/>
                  </a:cubicBezTo>
                  <a:cubicBezTo>
                    <a:pt x="163" y="476"/>
                    <a:pt x="118" y="497"/>
                    <a:pt x="84" y="538"/>
                  </a:cubicBezTo>
                  <a:cubicBezTo>
                    <a:pt x="1" y="608"/>
                    <a:pt x="1" y="719"/>
                    <a:pt x="84" y="788"/>
                  </a:cubicBezTo>
                  <a:lnTo>
                    <a:pt x="458" y="1176"/>
                  </a:lnTo>
                  <a:cubicBezTo>
                    <a:pt x="500" y="1218"/>
                    <a:pt x="541" y="1232"/>
                    <a:pt x="597" y="1232"/>
                  </a:cubicBezTo>
                  <a:cubicBezTo>
                    <a:pt x="639" y="1232"/>
                    <a:pt x="694" y="1218"/>
                    <a:pt x="722" y="1176"/>
                  </a:cubicBezTo>
                  <a:lnTo>
                    <a:pt x="1582" y="316"/>
                  </a:lnTo>
                  <a:cubicBezTo>
                    <a:pt x="1665" y="247"/>
                    <a:pt x="1665" y="122"/>
                    <a:pt x="1582" y="53"/>
                  </a:cubicBezTo>
                  <a:cubicBezTo>
                    <a:pt x="1547" y="18"/>
                    <a:pt x="1502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79004" y="2889371"/>
              <a:ext cx="29802" cy="17929"/>
            </a:xfrm>
            <a:custGeom>
              <a:avLst/>
              <a:gdLst/>
              <a:ahLst/>
              <a:cxnLst/>
              <a:rect l="l" t="t" r="r" b="b"/>
              <a:pathLst>
                <a:path w="625" h="376" extrusionOk="0">
                  <a:moveTo>
                    <a:pt x="180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3"/>
                    <a:pt x="84" y="376"/>
                    <a:pt x="180" y="376"/>
                  </a:cubicBezTo>
                  <a:lnTo>
                    <a:pt x="430" y="376"/>
                  </a:lnTo>
                  <a:cubicBezTo>
                    <a:pt x="541" y="376"/>
                    <a:pt x="624" y="293"/>
                    <a:pt x="624" y="195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79004" y="2935052"/>
              <a:ext cx="29802" cy="17881"/>
            </a:xfrm>
            <a:custGeom>
              <a:avLst/>
              <a:gdLst/>
              <a:ahLst/>
              <a:cxnLst/>
              <a:rect l="l" t="t" r="r" b="b"/>
              <a:pathLst>
                <a:path w="625" h="375" extrusionOk="0">
                  <a:moveTo>
                    <a:pt x="180" y="0"/>
                  </a:moveTo>
                  <a:cubicBezTo>
                    <a:pt x="84" y="0"/>
                    <a:pt x="1" y="84"/>
                    <a:pt x="1" y="194"/>
                  </a:cubicBezTo>
                  <a:cubicBezTo>
                    <a:pt x="1" y="291"/>
                    <a:pt x="84" y="374"/>
                    <a:pt x="180" y="374"/>
                  </a:cubicBezTo>
                  <a:lnTo>
                    <a:pt x="430" y="374"/>
                  </a:lnTo>
                  <a:cubicBezTo>
                    <a:pt x="541" y="374"/>
                    <a:pt x="624" y="291"/>
                    <a:pt x="624" y="194"/>
                  </a:cubicBezTo>
                  <a:cubicBezTo>
                    <a:pt x="624" y="84"/>
                    <a:pt x="541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926640" y="2889371"/>
              <a:ext cx="64848" cy="17929"/>
            </a:xfrm>
            <a:custGeom>
              <a:avLst/>
              <a:gdLst/>
              <a:ahLst/>
              <a:cxnLst/>
              <a:rect l="l" t="t" r="r" b="b"/>
              <a:pathLst>
                <a:path w="1360" h="376" extrusionOk="0">
                  <a:moveTo>
                    <a:pt x="180" y="1"/>
                  </a:moveTo>
                  <a:cubicBezTo>
                    <a:pt x="83" y="1"/>
                    <a:pt x="0" y="84"/>
                    <a:pt x="0" y="195"/>
                  </a:cubicBezTo>
                  <a:cubicBezTo>
                    <a:pt x="0" y="293"/>
                    <a:pt x="83" y="376"/>
                    <a:pt x="180" y="376"/>
                  </a:cubicBezTo>
                  <a:lnTo>
                    <a:pt x="1178" y="376"/>
                  </a:lnTo>
                  <a:cubicBezTo>
                    <a:pt x="1276" y="376"/>
                    <a:pt x="1359" y="293"/>
                    <a:pt x="1359" y="195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879004" y="2843785"/>
              <a:ext cx="29802" cy="17261"/>
            </a:xfrm>
            <a:custGeom>
              <a:avLst/>
              <a:gdLst/>
              <a:ahLst/>
              <a:cxnLst/>
              <a:rect l="l" t="t" r="r" b="b"/>
              <a:pathLst>
                <a:path w="625" h="362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78"/>
                    <a:pt x="84" y="361"/>
                    <a:pt x="180" y="361"/>
                  </a:cubicBezTo>
                  <a:lnTo>
                    <a:pt x="430" y="361"/>
                  </a:lnTo>
                  <a:cubicBezTo>
                    <a:pt x="541" y="361"/>
                    <a:pt x="624" y="278"/>
                    <a:pt x="624" y="180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926640" y="2843785"/>
              <a:ext cx="64848" cy="17261"/>
            </a:xfrm>
            <a:custGeom>
              <a:avLst/>
              <a:gdLst/>
              <a:ahLst/>
              <a:cxnLst/>
              <a:rect l="l" t="t" r="r" b="b"/>
              <a:pathLst>
                <a:path w="1360" h="362" extrusionOk="0">
                  <a:moveTo>
                    <a:pt x="180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78"/>
                    <a:pt x="83" y="361"/>
                    <a:pt x="180" y="361"/>
                  </a:cubicBezTo>
                  <a:lnTo>
                    <a:pt x="1178" y="361"/>
                  </a:lnTo>
                  <a:cubicBezTo>
                    <a:pt x="1276" y="361"/>
                    <a:pt x="1359" y="278"/>
                    <a:pt x="1359" y="180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926640" y="2935052"/>
              <a:ext cx="64848" cy="17881"/>
            </a:xfrm>
            <a:custGeom>
              <a:avLst/>
              <a:gdLst/>
              <a:ahLst/>
              <a:cxnLst/>
              <a:rect l="l" t="t" r="r" b="b"/>
              <a:pathLst>
                <a:path w="1360" h="375" extrusionOk="0">
                  <a:moveTo>
                    <a:pt x="180" y="0"/>
                  </a:moveTo>
                  <a:cubicBezTo>
                    <a:pt x="83" y="0"/>
                    <a:pt x="0" y="84"/>
                    <a:pt x="0" y="194"/>
                  </a:cubicBezTo>
                  <a:cubicBezTo>
                    <a:pt x="0" y="291"/>
                    <a:pt x="83" y="374"/>
                    <a:pt x="180" y="374"/>
                  </a:cubicBezTo>
                  <a:lnTo>
                    <a:pt x="1178" y="374"/>
                  </a:lnTo>
                  <a:cubicBezTo>
                    <a:pt x="1276" y="374"/>
                    <a:pt x="1359" y="291"/>
                    <a:pt x="1359" y="194"/>
                  </a:cubicBezTo>
                  <a:cubicBezTo>
                    <a:pt x="1359" y="84"/>
                    <a:pt x="1276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826123" y="3044056"/>
              <a:ext cx="20837" cy="17356"/>
            </a:xfrm>
            <a:custGeom>
              <a:avLst/>
              <a:gdLst/>
              <a:ahLst/>
              <a:cxnLst/>
              <a:rect l="l" t="t" r="r" b="b"/>
              <a:pathLst>
                <a:path w="437" h="364" extrusionOk="0">
                  <a:moveTo>
                    <a:pt x="214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41" y="57"/>
                    <a:pt x="0" y="168"/>
                    <a:pt x="41" y="252"/>
                  </a:cubicBezTo>
                  <a:cubicBezTo>
                    <a:pt x="71" y="331"/>
                    <a:pt x="134" y="364"/>
                    <a:pt x="199" y="364"/>
                  </a:cubicBezTo>
                  <a:cubicBezTo>
                    <a:pt x="316" y="364"/>
                    <a:pt x="437" y="256"/>
                    <a:pt x="374" y="113"/>
                  </a:cubicBezTo>
                  <a:cubicBezTo>
                    <a:pt x="344" y="42"/>
                    <a:pt x="28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2"/>
          <p:cNvGrpSpPr/>
          <p:nvPr/>
        </p:nvGrpSpPr>
        <p:grpSpPr>
          <a:xfrm>
            <a:off x="1790039" y="1870567"/>
            <a:ext cx="410818" cy="387746"/>
            <a:chOff x="7652841" y="1965835"/>
            <a:chExt cx="451696" cy="426329"/>
          </a:xfrm>
        </p:grpSpPr>
        <p:sp>
          <p:nvSpPr>
            <p:cNvPr id="458" name="Google Shape;458;p32"/>
            <p:cNvSpPr/>
            <p:nvPr/>
          </p:nvSpPr>
          <p:spPr>
            <a:xfrm>
              <a:off x="7775150" y="2146127"/>
              <a:ext cx="38432" cy="76721"/>
            </a:xfrm>
            <a:custGeom>
              <a:avLst/>
              <a:gdLst/>
              <a:ahLst/>
              <a:cxnLst/>
              <a:rect l="l" t="t" r="r" b="b"/>
              <a:pathLst>
                <a:path w="806" h="1609" extrusionOk="0">
                  <a:moveTo>
                    <a:pt x="195" y="0"/>
                  </a:moveTo>
                  <a:cubicBezTo>
                    <a:pt x="84" y="0"/>
                    <a:pt x="1" y="83"/>
                    <a:pt x="1" y="194"/>
                  </a:cubicBezTo>
                  <a:lnTo>
                    <a:pt x="1" y="1429"/>
                  </a:lnTo>
                  <a:cubicBezTo>
                    <a:pt x="1" y="1512"/>
                    <a:pt x="71" y="1596"/>
                    <a:pt x="167" y="1609"/>
                  </a:cubicBezTo>
                  <a:lnTo>
                    <a:pt x="625" y="1609"/>
                  </a:lnTo>
                  <a:cubicBezTo>
                    <a:pt x="736" y="1609"/>
                    <a:pt x="805" y="1526"/>
                    <a:pt x="805" y="1429"/>
                  </a:cubicBezTo>
                  <a:cubicBezTo>
                    <a:pt x="805" y="1332"/>
                    <a:pt x="722" y="1248"/>
                    <a:pt x="625" y="1248"/>
                  </a:cubicBezTo>
                  <a:lnTo>
                    <a:pt x="376" y="1248"/>
                  </a:lnTo>
                  <a:lnTo>
                    <a:pt x="376" y="194"/>
                  </a:lnTo>
                  <a:cubicBezTo>
                    <a:pt x="376" y="83"/>
                    <a:pt x="29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830081" y="2146127"/>
              <a:ext cx="17261" cy="76721"/>
            </a:xfrm>
            <a:custGeom>
              <a:avLst/>
              <a:gdLst/>
              <a:ahLst/>
              <a:cxnLst/>
              <a:rect l="l" t="t" r="r" b="b"/>
              <a:pathLst>
                <a:path w="362" h="1609" extrusionOk="0">
                  <a:moveTo>
                    <a:pt x="180" y="0"/>
                  </a:moveTo>
                  <a:cubicBezTo>
                    <a:pt x="84" y="0"/>
                    <a:pt x="0" y="83"/>
                    <a:pt x="0" y="194"/>
                  </a:cubicBezTo>
                  <a:lnTo>
                    <a:pt x="0" y="1429"/>
                  </a:lnTo>
                  <a:cubicBezTo>
                    <a:pt x="0" y="1526"/>
                    <a:pt x="84" y="1609"/>
                    <a:pt x="180" y="1609"/>
                  </a:cubicBezTo>
                  <a:cubicBezTo>
                    <a:pt x="278" y="1609"/>
                    <a:pt x="361" y="1526"/>
                    <a:pt x="361" y="1429"/>
                  </a:cubicBezTo>
                  <a:lnTo>
                    <a:pt x="361" y="194"/>
                  </a:lnTo>
                  <a:cubicBezTo>
                    <a:pt x="361" y="83"/>
                    <a:pt x="278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9849" y="2146794"/>
              <a:ext cx="42390" cy="76054"/>
            </a:xfrm>
            <a:custGeom>
              <a:avLst/>
              <a:gdLst/>
              <a:ahLst/>
              <a:cxnLst/>
              <a:rect l="l" t="t" r="r" b="b"/>
              <a:pathLst>
                <a:path w="889" h="1595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lnTo>
                    <a:pt x="1" y="1415"/>
                  </a:lnTo>
                  <a:cubicBezTo>
                    <a:pt x="1" y="1512"/>
                    <a:pt x="84" y="1595"/>
                    <a:pt x="180" y="1595"/>
                  </a:cubicBezTo>
                  <a:lnTo>
                    <a:pt x="694" y="1595"/>
                  </a:lnTo>
                  <a:cubicBezTo>
                    <a:pt x="805" y="1595"/>
                    <a:pt x="888" y="1512"/>
                    <a:pt x="888" y="1415"/>
                  </a:cubicBezTo>
                  <a:cubicBezTo>
                    <a:pt x="888" y="1318"/>
                    <a:pt x="805" y="1234"/>
                    <a:pt x="694" y="1234"/>
                  </a:cubicBezTo>
                  <a:lnTo>
                    <a:pt x="361" y="1234"/>
                  </a:lnTo>
                  <a:lnTo>
                    <a:pt x="361" y="985"/>
                  </a:lnTo>
                  <a:lnTo>
                    <a:pt x="666" y="985"/>
                  </a:lnTo>
                  <a:cubicBezTo>
                    <a:pt x="763" y="985"/>
                    <a:pt x="846" y="901"/>
                    <a:pt x="846" y="805"/>
                  </a:cubicBezTo>
                  <a:cubicBezTo>
                    <a:pt x="846" y="694"/>
                    <a:pt x="763" y="611"/>
                    <a:pt x="666" y="611"/>
                  </a:cubicBezTo>
                  <a:lnTo>
                    <a:pt x="361" y="611"/>
                  </a:lnTo>
                  <a:lnTo>
                    <a:pt x="361" y="375"/>
                  </a:lnTo>
                  <a:lnTo>
                    <a:pt x="694" y="375"/>
                  </a:lnTo>
                  <a:cubicBezTo>
                    <a:pt x="805" y="375"/>
                    <a:pt x="888" y="291"/>
                    <a:pt x="888" y="180"/>
                  </a:cubicBezTo>
                  <a:cubicBezTo>
                    <a:pt x="888" y="84"/>
                    <a:pt x="805" y="1"/>
                    <a:pt x="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862458" y="2146413"/>
              <a:ext cx="62178" cy="76435"/>
            </a:xfrm>
            <a:custGeom>
              <a:avLst/>
              <a:gdLst/>
              <a:ahLst/>
              <a:cxnLst/>
              <a:rect l="l" t="t" r="r" b="b"/>
              <a:pathLst>
                <a:path w="1304" h="1603" extrusionOk="0">
                  <a:moveTo>
                    <a:pt x="213" y="0"/>
                  </a:moveTo>
                  <a:cubicBezTo>
                    <a:pt x="193" y="0"/>
                    <a:pt x="173" y="3"/>
                    <a:pt x="154" y="9"/>
                  </a:cubicBezTo>
                  <a:cubicBezTo>
                    <a:pt x="56" y="36"/>
                    <a:pt x="0" y="147"/>
                    <a:pt x="28" y="244"/>
                  </a:cubicBezTo>
                  <a:lnTo>
                    <a:pt x="459" y="1464"/>
                  </a:lnTo>
                  <a:cubicBezTo>
                    <a:pt x="486" y="1547"/>
                    <a:pt x="570" y="1603"/>
                    <a:pt x="666" y="1603"/>
                  </a:cubicBezTo>
                  <a:cubicBezTo>
                    <a:pt x="749" y="1603"/>
                    <a:pt x="833" y="1547"/>
                    <a:pt x="860" y="1464"/>
                  </a:cubicBezTo>
                  <a:lnTo>
                    <a:pt x="1263" y="244"/>
                  </a:lnTo>
                  <a:cubicBezTo>
                    <a:pt x="1304" y="147"/>
                    <a:pt x="1249" y="50"/>
                    <a:pt x="1152" y="9"/>
                  </a:cubicBezTo>
                  <a:cubicBezTo>
                    <a:pt x="1135" y="4"/>
                    <a:pt x="1118" y="1"/>
                    <a:pt x="1100" y="1"/>
                  </a:cubicBezTo>
                  <a:cubicBezTo>
                    <a:pt x="1018" y="1"/>
                    <a:pt x="939" y="53"/>
                    <a:pt x="916" y="133"/>
                  </a:cubicBezTo>
                  <a:lnTo>
                    <a:pt x="653" y="909"/>
                  </a:lnTo>
                  <a:lnTo>
                    <a:pt x="389" y="120"/>
                  </a:lnTo>
                  <a:cubicBezTo>
                    <a:pt x="356" y="42"/>
                    <a:pt x="28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739435" y="2111079"/>
              <a:ext cx="50305" cy="49637"/>
            </a:xfrm>
            <a:custGeom>
              <a:avLst/>
              <a:gdLst/>
              <a:ahLst/>
              <a:cxnLst/>
              <a:rect l="l" t="t" r="r" b="b"/>
              <a:pathLst>
                <a:path w="1055" h="1041" extrusionOk="0">
                  <a:moveTo>
                    <a:pt x="847" y="1"/>
                  </a:moveTo>
                  <a:cubicBezTo>
                    <a:pt x="417" y="42"/>
                    <a:pt x="56" y="402"/>
                    <a:pt x="15" y="833"/>
                  </a:cubicBezTo>
                  <a:cubicBezTo>
                    <a:pt x="1" y="944"/>
                    <a:pt x="84" y="1027"/>
                    <a:pt x="182" y="1040"/>
                  </a:cubicBezTo>
                  <a:lnTo>
                    <a:pt x="195" y="1040"/>
                  </a:lnTo>
                  <a:cubicBezTo>
                    <a:pt x="293" y="1040"/>
                    <a:pt x="376" y="957"/>
                    <a:pt x="389" y="861"/>
                  </a:cubicBezTo>
                  <a:cubicBezTo>
                    <a:pt x="404" y="624"/>
                    <a:pt x="626" y="402"/>
                    <a:pt x="875" y="375"/>
                  </a:cubicBezTo>
                  <a:cubicBezTo>
                    <a:pt x="972" y="361"/>
                    <a:pt x="1055" y="278"/>
                    <a:pt x="1042" y="180"/>
                  </a:cubicBezTo>
                  <a:cubicBezTo>
                    <a:pt x="1027" y="70"/>
                    <a:pt x="944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708393" y="2079942"/>
              <a:ext cx="74099" cy="73526"/>
            </a:xfrm>
            <a:custGeom>
              <a:avLst/>
              <a:gdLst/>
              <a:ahLst/>
              <a:cxnLst/>
              <a:rect l="l" t="t" r="r" b="b"/>
              <a:pathLst>
                <a:path w="1554" h="1542" extrusionOk="0">
                  <a:moveTo>
                    <a:pt x="1366" y="0"/>
                  </a:moveTo>
                  <a:cubicBezTo>
                    <a:pt x="1359" y="0"/>
                    <a:pt x="1352" y="0"/>
                    <a:pt x="1345" y="1"/>
                  </a:cubicBezTo>
                  <a:cubicBezTo>
                    <a:pt x="1013" y="29"/>
                    <a:pt x="694" y="182"/>
                    <a:pt x="445" y="432"/>
                  </a:cubicBezTo>
                  <a:cubicBezTo>
                    <a:pt x="195" y="681"/>
                    <a:pt x="28" y="1000"/>
                    <a:pt x="14" y="1333"/>
                  </a:cubicBezTo>
                  <a:cubicBezTo>
                    <a:pt x="1" y="1430"/>
                    <a:pt x="70" y="1527"/>
                    <a:pt x="180" y="1527"/>
                  </a:cubicBezTo>
                  <a:cubicBezTo>
                    <a:pt x="180" y="1541"/>
                    <a:pt x="180" y="1541"/>
                    <a:pt x="195" y="1541"/>
                  </a:cubicBezTo>
                  <a:cubicBezTo>
                    <a:pt x="291" y="1541"/>
                    <a:pt x="375" y="1458"/>
                    <a:pt x="375" y="1360"/>
                  </a:cubicBezTo>
                  <a:cubicBezTo>
                    <a:pt x="417" y="861"/>
                    <a:pt x="861" y="417"/>
                    <a:pt x="1373" y="376"/>
                  </a:cubicBezTo>
                  <a:cubicBezTo>
                    <a:pt x="1471" y="362"/>
                    <a:pt x="1554" y="279"/>
                    <a:pt x="1540" y="168"/>
                  </a:cubicBezTo>
                  <a:cubicBezTo>
                    <a:pt x="1527" y="78"/>
                    <a:pt x="1455" y="0"/>
                    <a:pt x="1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967601" y="2111079"/>
              <a:ext cx="49637" cy="49637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208" y="1"/>
                  </a:moveTo>
                  <a:cubicBezTo>
                    <a:pt x="98" y="1"/>
                    <a:pt x="14" y="70"/>
                    <a:pt x="1" y="180"/>
                  </a:cubicBezTo>
                  <a:cubicBezTo>
                    <a:pt x="1" y="278"/>
                    <a:pt x="70" y="361"/>
                    <a:pt x="181" y="375"/>
                  </a:cubicBezTo>
                  <a:cubicBezTo>
                    <a:pt x="417" y="402"/>
                    <a:pt x="639" y="624"/>
                    <a:pt x="667" y="861"/>
                  </a:cubicBezTo>
                  <a:cubicBezTo>
                    <a:pt x="667" y="957"/>
                    <a:pt x="750" y="1040"/>
                    <a:pt x="846" y="1040"/>
                  </a:cubicBezTo>
                  <a:lnTo>
                    <a:pt x="861" y="1040"/>
                  </a:lnTo>
                  <a:cubicBezTo>
                    <a:pt x="972" y="1027"/>
                    <a:pt x="1041" y="944"/>
                    <a:pt x="1027" y="833"/>
                  </a:cubicBezTo>
                  <a:cubicBezTo>
                    <a:pt x="999" y="402"/>
                    <a:pt x="639" y="42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7974848" y="2079942"/>
              <a:ext cx="73479" cy="73526"/>
            </a:xfrm>
            <a:custGeom>
              <a:avLst/>
              <a:gdLst/>
              <a:ahLst/>
              <a:cxnLst/>
              <a:rect l="l" t="t" r="r" b="b"/>
              <a:pathLst>
                <a:path w="1541" h="1542" extrusionOk="0">
                  <a:moveTo>
                    <a:pt x="186" y="0"/>
                  </a:moveTo>
                  <a:cubicBezTo>
                    <a:pt x="87" y="0"/>
                    <a:pt x="14" y="78"/>
                    <a:pt x="1" y="168"/>
                  </a:cubicBezTo>
                  <a:cubicBezTo>
                    <a:pt x="1" y="279"/>
                    <a:pt x="71" y="362"/>
                    <a:pt x="182" y="376"/>
                  </a:cubicBezTo>
                  <a:cubicBezTo>
                    <a:pt x="681" y="417"/>
                    <a:pt x="1125" y="861"/>
                    <a:pt x="1166" y="1360"/>
                  </a:cubicBezTo>
                  <a:cubicBezTo>
                    <a:pt x="1180" y="1458"/>
                    <a:pt x="1264" y="1541"/>
                    <a:pt x="1360" y="1541"/>
                  </a:cubicBezTo>
                  <a:lnTo>
                    <a:pt x="1374" y="1527"/>
                  </a:lnTo>
                  <a:cubicBezTo>
                    <a:pt x="1471" y="1527"/>
                    <a:pt x="1541" y="1430"/>
                    <a:pt x="1541" y="1333"/>
                  </a:cubicBezTo>
                  <a:cubicBezTo>
                    <a:pt x="1513" y="1000"/>
                    <a:pt x="1360" y="681"/>
                    <a:pt x="1110" y="432"/>
                  </a:cubicBezTo>
                  <a:cubicBezTo>
                    <a:pt x="861" y="182"/>
                    <a:pt x="542" y="29"/>
                    <a:pt x="210" y="1"/>
                  </a:cubicBezTo>
                  <a:cubicBezTo>
                    <a:pt x="202" y="0"/>
                    <a:pt x="194" y="0"/>
                    <a:pt x="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652841" y="1965835"/>
              <a:ext cx="451696" cy="426329"/>
            </a:xfrm>
            <a:custGeom>
              <a:avLst/>
              <a:gdLst/>
              <a:ahLst/>
              <a:cxnLst/>
              <a:rect l="l" t="t" r="r" b="b"/>
              <a:pathLst>
                <a:path w="9473" h="8941" extrusionOk="0">
                  <a:moveTo>
                    <a:pt x="4424" y="2492"/>
                  </a:moveTo>
                  <a:cubicBezTo>
                    <a:pt x="4591" y="2492"/>
                    <a:pt x="4716" y="2616"/>
                    <a:pt x="4716" y="2783"/>
                  </a:cubicBezTo>
                  <a:cubicBezTo>
                    <a:pt x="4716" y="2936"/>
                    <a:pt x="4591" y="3060"/>
                    <a:pt x="4424" y="3060"/>
                  </a:cubicBezTo>
                  <a:lnTo>
                    <a:pt x="4175" y="3060"/>
                  </a:lnTo>
                  <a:cubicBezTo>
                    <a:pt x="4023" y="3060"/>
                    <a:pt x="3897" y="2936"/>
                    <a:pt x="3897" y="2783"/>
                  </a:cubicBezTo>
                  <a:cubicBezTo>
                    <a:pt x="3897" y="2616"/>
                    <a:pt x="4023" y="2492"/>
                    <a:pt x="4175" y="2492"/>
                  </a:cubicBezTo>
                  <a:close/>
                  <a:moveTo>
                    <a:pt x="9098" y="6541"/>
                  </a:moveTo>
                  <a:lnTo>
                    <a:pt x="9098" y="7374"/>
                  </a:lnTo>
                  <a:lnTo>
                    <a:pt x="375" y="7374"/>
                  </a:lnTo>
                  <a:lnTo>
                    <a:pt x="375" y="6541"/>
                  </a:lnTo>
                  <a:close/>
                  <a:moveTo>
                    <a:pt x="5034" y="7747"/>
                  </a:moveTo>
                  <a:lnTo>
                    <a:pt x="5034" y="8566"/>
                  </a:lnTo>
                  <a:lnTo>
                    <a:pt x="4285" y="8566"/>
                  </a:lnTo>
                  <a:lnTo>
                    <a:pt x="4285" y="7747"/>
                  </a:lnTo>
                  <a:close/>
                  <a:moveTo>
                    <a:pt x="4893" y="0"/>
                  </a:moveTo>
                  <a:cubicBezTo>
                    <a:pt x="4876" y="0"/>
                    <a:pt x="4858" y="3"/>
                    <a:pt x="4840" y="9"/>
                  </a:cubicBezTo>
                  <a:cubicBezTo>
                    <a:pt x="4771" y="24"/>
                    <a:pt x="4716" y="107"/>
                    <a:pt x="4716" y="190"/>
                  </a:cubicBezTo>
                  <a:lnTo>
                    <a:pt x="4716" y="1355"/>
                  </a:lnTo>
                  <a:lnTo>
                    <a:pt x="195" y="1355"/>
                  </a:lnTo>
                  <a:cubicBezTo>
                    <a:pt x="84" y="1355"/>
                    <a:pt x="1" y="1438"/>
                    <a:pt x="1" y="1535"/>
                  </a:cubicBezTo>
                  <a:lnTo>
                    <a:pt x="1" y="7568"/>
                  </a:lnTo>
                  <a:cubicBezTo>
                    <a:pt x="1" y="7664"/>
                    <a:pt x="84" y="7747"/>
                    <a:pt x="195" y="7747"/>
                  </a:cubicBezTo>
                  <a:lnTo>
                    <a:pt x="3912" y="7747"/>
                  </a:lnTo>
                  <a:lnTo>
                    <a:pt x="3912" y="8566"/>
                  </a:lnTo>
                  <a:lnTo>
                    <a:pt x="1956" y="8566"/>
                  </a:lnTo>
                  <a:cubicBezTo>
                    <a:pt x="1859" y="8566"/>
                    <a:pt x="1776" y="8649"/>
                    <a:pt x="1762" y="8746"/>
                  </a:cubicBezTo>
                  <a:cubicBezTo>
                    <a:pt x="1762" y="8857"/>
                    <a:pt x="1845" y="8940"/>
                    <a:pt x="1956" y="8940"/>
                  </a:cubicBezTo>
                  <a:lnTo>
                    <a:pt x="7379" y="8940"/>
                  </a:lnTo>
                  <a:cubicBezTo>
                    <a:pt x="7490" y="8940"/>
                    <a:pt x="7573" y="8871"/>
                    <a:pt x="7573" y="8774"/>
                  </a:cubicBezTo>
                  <a:cubicBezTo>
                    <a:pt x="7586" y="8663"/>
                    <a:pt x="7503" y="8566"/>
                    <a:pt x="7392" y="8566"/>
                  </a:cubicBezTo>
                  <a:lnTo>
                    <a:pt x="5409" y="8566"/>
                  </a:lnTo>
                  <a:lnTo>
                    <a:pt x="5409" y="7747"/>
                  </a:lnTo>
                  <a:lnTo>
                    <a:pt x="9292" y="7747"/>
                  </a:lnTo>
                  <a:cubicBezTo>
                    <a:pt x="9389" y="7747"/>
                    <a:pt x="9472" y="7664"/>
                    <a:pt x="9472" y="7568"/>
                  </a:cubicBezTo>
                  <a:lnTo>
                    <a:pt x="9472" y="1535"/>
                  </a:lnTo>
                  <a:cubicBezTo>
                    <a:pt x="9472" y="1438"/>
                    <a:pt x="9389" y="1355"/>
                    <a:pt x="9292" y="1355"/>
                  </a:cubicBezTo>
                  <a:lnTo>
                    <a:pt x="8044" y="1355"/>
                  </a:lnTo>
                  <a:cubicBezTo>
                    <a:pt x="7933" y="1355"/>
                    <a:pt x="7850" y="1424"/>
                    <a:pt x="7850" y="1521"/>
                  </a:cubicBezTo>
                  <a:cubicBezTo>
                    <a:pt x="7836" y="1632"/>
                    <a:pt x="7919" y="1715"/>
                    <a:pt x="8030" y="1715"/>
                  </a:cubicBezTo>
                  <a:lnTo>
                    <a:pt x="9098" y="1715"/>
                  </a:lnTo>
                  <a:lnTo>
                    <a:pt x="9098" y="6167"/>
                  </a:lnTo>
                  <a:lnTo>
                    <a:pt x="375" y="6167"/>
                  </a:lnTo>
                  <a:lnTo>
                    <a:pt x="375" y="1715"/>
                  </a:lnTo>
                  <a:lnTo>
                    <a:pt x="4716" y="1715"/>
                  </a:lnTo>
                  <a:lnTo>
                    <a:pt x="4716" y="2187"/>
                  </a:lnTo>
                  <a:cubicBezTo>
                    <a:pt x="4618" y="2145"/>
                    <a:pt x="4535" y="2131"/>
                    <a:pt x="4424" y="2131"/>
                  </a:cubicBezTo>
                  <a:lnTo>
                    <a:pt x="4189" y="2131"/>
                  </a:lnTo>
                  <a:cubicBezTo>
                    <a:pt x="3828" y="2131"/>
                    <a:pt x="3537" y="2409"/>
                    <a:pt x="3523" y="2755"/>
                  </a:cubicBezTo>
                  <a:cubicBezTo>
                    <a:pt x="3523" y="3130"/>
                    <a:pt x="3814" y="3421"/>
                    <a:pt x="4175" y="3421"/>
                  </a:cubicBezTo>
                  <a:lnTo>
                    <a:pt x="4424" y="3421"/>
                  </a:lnTo>
                  <a:cubicBezTo>
                    <a:pt x="4799" y="3421"/>
                    <a:pt x="5062" y="3130"/>
                    <a:pt x="5077" y="2783"/>
                  </a:cubicBezTo>
                  <a:lnTo>
                    <a:pt x="5077" y="1715"/>
                  </a:lnTo>
                  <a:lnTo>
                    <a:pt x="6393" y="1715"/>
                  </a:lnTo>
                  <a:cubicBezTo>
                    <a:pt x="6491" y="1715"/>
                    <a:pt x="6588" y="1646"/>
                    <a:pt x="6588" y="1549"/>
                  </a:cubicBezTo>
                  <a:cubicBezTo>
                    <a:pt x="6602" y="1438"/>
                    <a:pt x="6504" y="1355"/>
                    <a:pt x="6408" y="1355"/>
                  </a:cubicBezTo>
                  <a:lnTo>
                    <a:pt x="5077" y="1355"/>
                  </a:lnTo>
                  <a:lnTo>
                    <a:pt x="5077" y="606"/>
                  </a:lnTo>
                  <a:cubicBezTo>
                    <a:pt x="5145" y="634"/>
                    <a:pt x="5215" y="675"/>
                    <a:pt x="5312" y="703"/>
                  </a:cubicBezTo>
                  <a:cubicBezTo>
                    <a:pt x="5534" y="758"/>
                    <a:pt x="5589" y="924"/>
                    <a:pt x="5589" y="924"/>
                  </a:cubicBezTo>
                  <a:lnTo>
                    <a:pt x="5589" y="939"/>
                  </a:lnTo>
                  <a:cubicBezTo>
                    <a:pt x="5613" y="1023"/>
                    <a:pt x="5691" y="1066"/>
                    <a:pt x="5774" y="1066"/>
                  </a:cubicBezTo>
                  <a:cubicBezTo>
                    <a:pt x="5786" y="1066"/>
                    <a:pt x="5799" y="1065"/>
                    <a:pt x="5811" y="1063"/>
                  </a:cubicBezTo>
                  <a:cubicBezTo>
                    <a:pt x="5909" y="1035"/>
                    <a:pt x="5964" y="939"/>
                    <a:pt x="5936" y="828"/>
                  </a:cubicBezTo>
                  <a:cubicBezTo>
                    <a:pt x="5909" y="689"/>
                    <a:pt x="5755" y="453"/>
                    <a:pt x="5409" y="342"/>
                  </a:cubicBezTo>
                  <a:cubicBezTo>
                    <a:pt x="5173" y="273"/>
                    <a:pt x="5062" y="107"/>
                    <a:pt x="5049" y="92"/>
                  </a:cubicBezTo>
                  <a:cubicBezTo>
                    <a:pt x="5016" y="38"/>
                    <a:pt x="4957" y="0"/>
                    <a:pt x="4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7988105" y="2030351"/>
              <a:ext cx="19884" cy="17356"/>
            </a:xfrm>
            <a:custGeom>
              <a:avLst/>
              <a:gdLst/>
              <a:ahLst/>
              <a:cxnLst/>
              <a:rect l="l" t="t" r="r" b="b"/>
              <a:pathLst>
                <a:path w="417" h="364" extrusionOk="0">
                  <a:moveTo>
                    <a:pt x="197" y="1"/>
                  </a:moveTo>
                  <a:cubicBezTo>
                    <a:pt x="162" y="1"/>
                    <a:pt x="127" y="10"/>
                    <a:pt x="98" y="30"/>
                  </a:cubicBezTo>
                  <a:cubicBezTo>
                    <a:pt x="15" y="85"/>
                    <a:pt x="0" y="196"/>
                    <a:pt x="56" y="279"/>
                  </a:cubicBezTo>
                  <a:cubicBezTo>
                    <a:pt x="92" y="333"/>
                    <a:pt x="151" y="364"/>
                    <a:pt x="210" y="364"/>
                  </a:cubicBezTo>
                  <a:cubicBezTo>
                    <a:pt x="243" y="364"/>
                    <a:pt x="276" y="354"/>
                    <a:pt x="305" y="335"/>
                  </a:cubicBezTo>
                  <a:cubicBezTo>
                    <a:pt x="389" y="279"/>
                    <a:pt x="416" y="168"/>
                    <a:pt x="361" y="85"/>
                  </a:cubicBezTo>
                  <a:cubicBezTo>
                    <a:pt x="325" y="31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214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"/>
          <p:cNvSpPr txBox="1">
            <a:spLocks noGrp="1"/>
          </p:cNvSpPr>
          <p:nvPr>
            <p:ph type="title"/>
          </p:nvPr>
        </p:nvSpPr>
        <p:spPr>
          <a:xfrm>
            <a:off x="2016397" y="636253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sz="2000"/>
              <a:t>Data Overview</a:t>
            </a:r>
          </a:p>
        </p:txBody>
      </p:sp>
      <p:grpSp>
        <p:nvGrpSpPr>
          <p:cNvPr id="535" name="Google Shape;535;p34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536" name="Google Shape;536;p3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1" name="Google Shape;541;p3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43" name="Google Shape;543;p3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" name="Google Shape;546;p3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547" name="Google Shape;547;p3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" name="Google Shape;550;p3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551" name="Google Shape;551;p3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59" name="Google Shape;559;p3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DAC936-1279-C5E5-A224-115385C3081C}"/>
              </a:ext>
            </a:extLst>
          </p:cNvPr>
          <p:cNvSpPr txBox="1"/>
          <p:nvPr/>
        </p:nvSpPr>
        <p:spPr>
          <a:xfrm>
            <a:off x="1518134" y="1373758"/>
            <a:ext cx="2918876" cy="34889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5" algn="l"/>
            <a:r>
              <a:rPr lang="en-US">
                <a:solidFill>
                  <a:schemeClr val="bg2"/>
                </a:solidFill>
              </a:rPr>
              <a:t>Artists</a:t>
            </a:r>
            <a:endParaRPr lang="en-US"/>
          </a:p>
          <a:p>
            <a:pPr marL="171450" lvl="2" indent="-171450"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ArtistID</a:t>
            </a:r>
            <a:r>
              <a:rPr lang="en-US" sz="1000">
                <a:solidFill>
                  <a:schemeClr val="tx1"/>
                </a:solidFill>
              </a:rPr>
              <a:t>, Name, URL, </a:t>
            </a:r>
            <a:r>
              <a:rPr lang="en-US" sz="1000" err="1">
                <a:solidFill>
                  <a:schemeClr val="tx1"/>
                </a:solidFill>
              </a:rPr>
              <a:t>PictureURL</a:t>
            </a:r>
            <a:endParaRPr lang="en-US" sz="1000">
              <a:solidFill>
                <a:schemeClr val="tx1"/>
              </a:solidFill>
            </a:endParaRPr>
          </a:p>
          <a:p>
            <a:pPr marL="171450" lvl="1" indent="-171450">
              <a:buFont typeface="Arial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lvl="2"/>
            <a:r>
              <a:rPr lang="en-US">
                <a:solidFill>
                  <a:schemeClr val="tx2"/>
                </a:solidFill>
              </a:rPr>
              <a:t>Tags</a:t>
            </a:r>
          </a:p>
          <a:p>
            <a:pPr marL="171450" lvl="5" indent="-171450"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TagID</a:t>
            </a:r>
            <a:r>
              <a:rPr lang="en-US" sz="1000">
                <a:solidFill>
                  <a:schemeClr val="tx1"/>
                </a:solidFill>
              </a:rPr>
              <a:t>, </a:t>
            </a:r>
            <a:r>
              <a:rPr lang="en-US" sz="1000" err="1">
                <a:solidFill>
                  <a:schemeClr val="tx1"/>
                </a:solidFill>
              </a:rPr>
              <a:t>TagValue</a:t>
            </a:r>
            <a:endParaRPr lang="en-US" sz="1000">
              <a:solidFill>
                <a:schemeClr val="tx1"/>
              </a:solidFill>
            </a:endParaRPr>
          </a:p>
          <a:p>
            <a:pPr marL="171450" lvl="4" indent="-171450">
              <a:buFont typeface="Arial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lvl="5"/>
            <a:r>
              <a:rPr lang="en-US" err="1">
                <a:solidFill>
                  <a:schemeClr val="bg2"/>
                </a:solidFill>
              </a:rPr>
              <a:t>User_friends</a:t>
            </a:r>
            <a:endParaRPr lang="en-US">
              <a:solidFill>
                <a:schemeClr val="bg2"/>
              </a:solidFill>
            </a:endParaRPr>
          </a:p>
          <a:p>
            <a:pPr marL="171450" lvl="8" indent="-171450"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UserID</a:t>
            </a:r>
            <a:r>
              <a:rPr lang="en-US" sz="1000">
                <a:solidFill>
                  <a:schemeClr val="tx1"/>
                </a:solidFill>
              </a:rPr>
              <a:t>, </a:t>
            </a:r>
            <a:r>
              <a:rPr lang="en-US" sz="1000" err="1">
                <a:solidFill>
                  <a:schemeClr val="tx1"/>
                </a:solidFill>
              </a:rPr>
              <a:t>friendID</a:t>
            </a:r>
            <a:endParaRPr lang="en-US" sz="1000">
              <a:solidFill>
                <a:schemeClr val="tx1"/>
              </a:solidFill>
            </a:endParaRPr>
          </a:p>
          <a:p>
            <a:pPr marL="171450" lvl="7" indent="-171450">
              <a:buFont typeface="Arial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lvl="8"/>
            <a:r>
              <a:rPr lang="en-US" err="1">
                <a:solidFill>
                  <a:schemeClr val="tx2"/>
                </a:solidFill>
              </a:rPr>
              <a:t>UserArtist</a:t>
            </a:r>
            <a:endParaRPr lang="en-US" sz="1000" err="1">
              <a:solidFill>
                <a:schemeClr val="tx2"/>
              </a:solidFill>
            </a:endParaRPr>
          </a:p>
          <a:p>
            <a:pPr marL="171450" lvl="8" indent="-171450"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UserID</a:t>
            </a:r>
            <a:r>
              <a:rPr lang="en-US" sz="1000">
                <a:solidFill>
                  <a:schemeClr val="tx1"/>
                </a:solidFill>
              </a:rPr>
              <a:t>, </a:t>
            </a:r>
            <a:r>
              <a:rPr lang="en-US" sz="1000" err="1">
                <a:solidFill>
                  <a:schemeClr val="tx1"/>
                </a:solidFill>
              </a:rPr>
              <a:t>ArtistID</a:t>
            </a:r>
            <a:r>
              <a:rPr lang="en-US" sz="1000">
                <a:solidFill>
                  <a:schemeClr val="tx1"/>
                </a:solidFill>
              </a:rPr>
              <a:t>, Weight</a:t>
            </a:r>
            <a:endParaRPr lang="en-US">
              <a:solidFill>
                <a:schemeClr val="tx1"/>
              </a:solidFill>
            </a:endParaRPr>
          </a:p>
          <a:p>
            <a:pPr marL="171450" lvl="8" indent="-171450">
              <a:buFont typeface="Arial"/>
              <a:buChar char="•"/>
            </a:pPr>
            <a:endParaRPr lang="en-US" sz="1000">
              <a:solidFill>
                <a:schemeClr val="tx1"/>
              </a:solidFill>
            </a:endParaRPr>
          </a:p>
          <a:p>
            <a:pPr lvl="8"/>
            <a:r>
              <a:rPr lang="en-US" err="1">
                <a:solidFill>
                  <a:schemeClr val="bg2"/>
                </a:solidFill>
              </a:rPr>
              <a:t>UserTaggedArtist</a:t>
            </a:r>
            <a:endParaRPr lang="en-US">
              <a:solidFill>
                <a:schemeClr val="bg2"/>
              </a:solidFill>
            </a:endParaRPr>
          </a:p>
          <a:p>
            <a:pPr marL="171450" lvl="8" indent="-171450">
              <a:buChar char="•"/>
            </a:pPr>
            <a:r>
              <a:rPr lang="en-US" sz="1000" err="1">
                <a:solidFill>
                  <a:schemeClr val="tx1"/>
                </a:solidFill>
              </a:rPr>
              <a:t>UserID</a:t>
            </a:r>
            <a:r>
              <a:rPr lang="en-US" sz="1000">
                <a:solidFill>
                  <a:schemeClr val="tx1"/>
                </a:solidFill>
              </a:rPr>
              <a:t>, </a:t>
            </a:r>
            <a:r>
              <a:rPr lang="en-US" sz="1000" err="1">
                <a:solidFill>
                  <a:schemeClr val="tx1"/>
                </a:solidFill>
              </a:rPr>
              <a:t>ArtistID</a:t>
            </a:r>
            <a:r>
              <a:rPr lang="en-US" sz="1000">
                <a:solidFill>
                  <a:schemeClr val="tx1"/>
                </a:solidFill>
              </a:rPr>
              <a:t>, </a:t>
            </a:r>
            <a:r>
              <a:rPr lang="en-US" sz="1000" err="1">
                <a:solidFill>
                  <a:schemeClr val="tx1"/>
                </a:solidFill>
              </a:rPr>
              <a:t>TagID</a:t>
            </a:r>
            <a:r>
              <a:rPr lang="en-US" sz="1000">
                <a:solidFill>
                  <a:schemeClr val="tx1"/>
                </a:solidFill>
              </a:rPr>
              <a:t>, Day, Month, Year</a:t>
            </a:r>
            <a:endParaRPr lang="en-US">
              <a:solidFill>
                <a:schemeClr val="tx1"/>
              </a:solidFill>
            </a:endParaRPr>
          </a:p>
          <a:p>
            <a:pPr marL="285750" lvl="8" indent="-285750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lvl="2" indent="-285750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lvl="2" indent="-285750">
              <a:buFont typeface="Arial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What Is Beyoncé's Net Worth In 2023 ...">
            <a:extLst>
              <a:ext uri="{FF2B5EF4-FFF2-40B4-BE49-F238E27FC236}">
                <a16:creationId xmlns:a16="http://schemas.microsoft.com/office/drawing/2014/main" id="{01657A5F-59E2-AF50-4654-D68202DF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61" y="1372383"/>
            <a:ext cx="3836095" cy="21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8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>
            <a:spLocks noGrp="1"/>
          </p:cNvSpPr>
          <p:nvPr>
            <p:ph type="subTitle" idx="2"/>
          </p:nvPr>
        </p:nvSpPr>
        <p:spPr>
          <a:xfrm>
            <a:off x="3212987" y="1336331"/>
            <a:ext cx="4359882" cy="24554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600"/>
              <a:t>Correct Data Errors and Inconsistencies </a:t>
            </a:r>
            <a:endParaRPr lang="en-US" sz="1600"/>
          </a:p>
        </p:txBody>
      </p:sp>
      <p:sp>
        <p:nvSpPr>
          <p:cNvPr id="531" name="Google Shape;531;p34"/>
          <p:cNvSpPr txBox="1">
            <a:spLocks noGrp="1"/>
          </p:cNvSpPr>
          <p:nvPr>
            <p:ph type="subTitle" idx="4"/>
          </p:nvPr>
        </p:nvSpPr>
        <p:spPr>
          <a:xfrm>
            <a:off x="3212987" y="2371314"/>
            <a:ext cx="2843905" cy="32976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600"/>
              <a:t>Standardize Formats</a:t>
            </a:r>
            <a:endParaRPr lang="en-US" sz="1600"/>
          </a:p>
        </p:txBody>
      </p:sp>
      <p:sp>
        <p:nvSpPr>
          <p:cNvPr id="533" name="Google Shape;533;p34"/>
          <p:cNvSpPr txBox="1">
            <a:spLocks noGrp="1"/>
          </p:cNvSpPr>
          <p:nvPr>
            <p:ph type="subTitle" idx="6"/>
          </p:nvPr>
        </p:nvSpPr>
        <p:spPr>
          <a:xfrm>
            <a:off x="3212987" y="3438298"/>
            <a:ext cx="4035031" cy="2515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sz="1600"/>
              <a:t>Check and Remove Duplicates</a:t>
            </a:r>
            <a:endParaRPr lang="en-US" sz="1600"/>
          </a:p>
        </p:txBody>
      </p:sp>
      <p:sp>
        <p:nvSpPr>
          <p:cNvPr id="534" name="Google Shape;534;p34"/>
          <p:cNvSpPr txBox="1">
            <a:spLocks noGrp="1"/>
          </p:cNvSpPr>
          <p:nvPr>
            <p:ph type="title"/>
          </p:nvPr>
        </p:nvSpPr>
        <p:spPr>
          <a:xfrm>
            <a:off x="2016397" y="636253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 sz="1200"/>
              <a:t>We started off by cleaning the data to complete a thorough exploration of the data. This is necessary </a:t>
            </a:r>
            <a:r>
              <a:rPr lang="en" sz="1200">
                <a:solidFill>
                  <a:schemeClr val="tx1"/>
                </a:solidFill>
                <a:cs typeface="Times New Roman"/>
              </a:rPr>
              <a:t>To ensure consistency and facilitate accurate data comparison. The</a:t>
            </a:r>
            <a:r>
              <a:rPr lang="en" sz="1200"/>
              <a:t> purpose was to:</a:t>
            </a:r>
            <a:endParaRPr lang="en-US" sz="1200"/>
          </a:p>
        </p:txBody>
      </p:sp>
      <p:grpSp>
        <p:nvGrpSpPr>
          <p:cNvPr id="535" name="Google Shape;535;p34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536" name="Google Shape;536;p34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1" name="Google Shape;541;p34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43" name="Google Shape;543;p34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" name="Google Shape;546;p34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547" name="Google Shape;547;p34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" name="Google Shape;550;p34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551" name="Google Shape;551;p34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4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4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4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4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4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4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4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59" name="Google Shape;559;p34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34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1" name="Google Shape;561;p34"/>
          <p:cNvSpPr/>
          <p:nvPr/>
        </p:nvSpPr>
        <p:spPr>
          <a:xfrm>
            <a:off x="2095625" y="1277433"/>
            <a:ext cx="1016100" cy="10161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2095625" y="2342922"/>
            <a:ext cx="1016100" cy="10161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4"/>
          <p:cNvSpPr/>
          <p:nvPr/>
        </p:nvSpPr>
        <p:spPr>
          <a:xfrm>
            <a:off x="2095625" y="3408422"/>
            <a:ext cx="1016100" cy="10161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34"/>
          <p:cNvGrpSpPr/>
          <p:nvPr/>
        </p:nvGrpSpPr>
        <p:grpSpPr>
          <a:xfrm>
            <a:off x="7889455" y="1392249"/>
            <a:ext cx="240229" cy="233993"/>
            <a:chOff x="5548725" y="1996100"/>
            <a:chExt cx="275650" cy="269950"/>
          </a:xfrm>
        </p:grpSpPr>
        <p:sp>
          <p:nvSpPr>
            <p:cNvPr id="565" name="Google Shape;565;p34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/>
          <p:nvPr/>
        </p:nvSpPr>
        <p:spPr>
          <a:xfrm>
            <a:off x="7156900" y="1436193"/>
            <a:ext cx="667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568" name="Google Shape;568;p34"/>
          <p:cNvGrpSpPr/>
          <p:nvPr/>
        </p:nvGrpSpPr>
        <p:grpSpPr>
          <a:xfrm>
            <a:off x="7889455" y="2465563"/>
            <a:ext cx="240229" cy="233993"/>
            <a:chOff x="5548725" y="1996100"/>
            <a:chExt cx="275650" cy="269950"/>
          </a:xfrm>
        </p:grpSpPr>
        <p:sp>
          <p:nvSpPr>
            <p:cNvPr id="569" name="Google Shape;569;p34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4"/>
          <p:cNvSpPr txBox="1"/>
          <p:nvPr/>
        </p:nvSpPr>
        <p:spPr>
          <a:xfrm>
            <a:off x="7156900" y="2509509"/>
            <a:ext cx="667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3:20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572" name="Google Shape;572;p34"/>
          <p:cNvGrpSpPr/>
          <p:nvPr/>
        </p:nvGrpSpPr>
        <p:grpSpPr>
          <a:xfrm>
            <a:off x="7889455" y="3533225"/>
            <a:ext cx="240229" cy="233993"/>
            <a:chOff x="5548725" y="1996100"/>
            <a:chExt cx="275650" cy="269950"/>
          </a:xfrm>
        </p:grpSpPr>
        <p:sp>
          <p:nvSpPr>
            <p:cNvPr id="573" name="Google Shape;573;p34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34"/>
          <p:cNvSpPr txBox="1"/>
          <p:nvPr/>
        </p:nvSpPr>
        <p:spPr>
          <a:xfrm>
            <a:off x="7156900" y="3577169"/>
            <a:ext cx="667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3:10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576" name="Google Shape;576;p34"/>
          <p:cNvGrpSpPr/>
          <p:nvPr/>
        </p:nvGrpSpPr>
        <p:grpSpPr>
          <a:xfrm>
            <a:off x="2372888" y="3690869"/>
            <a:ext cx="461567" cy="451219"/>
            <a:chOff x="1039463" y="2686382"/>
            <a:chExt cx="461567" cy="451219"/>
          </a:xfrm>
        </p:grpSpPr>
        <p:sp>
          <p:nvSpPr>
            <p:cNvPr id="577" name="Google Shape;577;p34"/>
            <p:cNvSpPr/>
            <p:nvPr/>
          </p:nvSpPr>
          <p:spPr>
            <a:xfrm>
              <a:off x="1201491" y="2831054"/>
              <a:ext cx="138232" cy="162216"/>
            </a:xfrm>
            <a:custGeom>
              <a:avLst/>
              <a:gdLst/>
              <a:ahLst/>
              <a:cxnLst/>
              <a:rect l="l" t="t" r="r" b="b"/>
              <a:pathLst>
                <a:path w="2899" h="3402" extrusionOk="0">
                  <a:moveTo>
                    <a:pt x="1082" y="2265"/>
                  </a:moveTo>
                  <a:cubicBezTo>
                    <a:pt x="1289" y="2265"/>
                    <a:pt x="1443" y="2431"/>
                    <a:pt x="1443" y="2625"/>
                  </a:cubicBezTo>
                  <a:cubicBezTo>
                    <a:pt x="1443" y="2833"/>
                    <a:pt x="1304" y="3027"/>
                    <a:pt x="1082" y="3027"/>
                  </a:cubicBezTo>
                  <a:lnTo>
                    <a:pt x="735" y="3027"/>
                  </a:lnTo>
                  <a:cubicBezTo>
                    <a:pt x="541" y="3027"/>
                    <a:pt x="374" y="2860"/>
                    <a:pt x="374" y="2666"/>
                  </a:cubicBezTo>
                  <a:cubicBezTo>
                    <a:pt x="374" y="2459"/>
                    <a:pt x="513" y="2265"/>
                    <a:pt x="735" y="2265"/>
                  </a:cubicBezTo>
                  <a:close/>
                  <a:moveTo>
                    <a:pt x="1622" y="0"/>
                  </a:moveTo>
                  <a:cubicBezTo>
                    <a:pt x="1608" y="0"/>
                    <a:pt x="1595" y="1"/>
                    <a:pt x="1581" y="3"/>
                  </a:cubicBezTo>
                  <a:cubicBezTo>
                    <a:pt x="1498" y="31"/>
                    <a:pt x="1443" y="101"/>
                    <a:pt x="1443" y="198"/>
                  </a:cubicBezTo>
                  <a:lnTo>
                    <a:pt x="1443" y="2000"/>
                  </a:lnTo>
                  <a:cubicBezTo>
                    <a:pt x="1345" y="1932"/>
                    <a:pt x="1221" y="1904"/>
                    <a:pt x="1082" y="1904"/>
                  </a:cubicBezTo>
                  <a:lnTo>
                    <a:pt x="735" y="1904"/>
                  </a:lnTo>
                  <a:cubicBezTo>
                    <a:pt x="319" y="1904"/>
                    <a:pt x="0" y="2250"/>
                    <a:pt x="0" y="2666"/>
                  </a:cubicBezTo>
                  <a:cubicBezTo>
                    <a:pt x="0" y="3069"/>
                    <a:pt x="333" y="3402"/>
                    <a:pt x="735" y="3402"/>
                  </a:cubicBezTo>
                  <a:lnTo>
                    <a:pt x="1082" y="3402"/>
                  </a:lnTo>
                  <a:cubicBezTo>
                    <a:pt x="1511" y="3402"/>
                    <a:pt x="1816" y="3041"/>
                    <a:pt x="1816" y="2625"/>
                  </a:cubicBezTo>
                  <a:lnTo>
                    <a:pt x="1816" y="614"/>
                  </a:lnTo>
                  <a:cubicBezTo>
                    <a:pt x="1900" y="669"/>
                    <a:pt x="2011" y="725"/>
                    <a:pt x="2149" y="767"/>
                  </a:cubicBezTo>
                  <a:cubicBezTo>
                    <a:pt x="2441" y="863"/>
                    <a:pt x="2510" y="1072"/>
                    <a:pt x="2510" y="1072"/>
                  </a:cubicBezTo>
                  <a:lnTo>
                    <a:pt x="2524" y="1100"/>
                  </a:lnTo>
                  <a:cubicBezTo>
                    <a:pt x="2546" y="1177"/>
                    <a:pt x="2612" y="1219"/>
                    <a:pt x="2687" y="1219"/>
                  </a:cubicBezTo>
                  <a:cubicBezTo>
                    <a:pt x="2707" y="1219"/>
                    <a:pt x="2726" y="1216"/>
                    <a:pt x="2746" y="1211"/>
                  </a:cubicBezTo>
                  <a:cubicBezTo>
                    <a:pt x="2843" y="1183"/>
                    <a:pt x="2898" y="1085"/>
                    <a:pt x="2870" y="989"/>
                  </a:cubicBezTo>
                  <a:lnTo>
                    <a:pt x="2870" y="974"/>
                  </a:lnTo>
                  <a:cubicBezTo>
                    <a:pt x="2829" y="822"/>
                    <a:pt x="2649" y="530"/>
                    <a:pt x="2260" y="420"/>
                  </a:cubicBezTo>
                  <a:cubicBezTo>
                    <a:pt x="1927" y="309"/>
                    <a:pt x="1789" y="101"/>
                    <a:pt x="1789" y="87"/>
                  </a:cubicBezTo>
                  <a:cubicBezTo>
                    <a:pt x="1754" y="29"/>
                    <a:pt x="1690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039463" y="2686382"/>
              <a:ext cx="461567" cy="451219"/>
            </a:xfrm>
            <a:custGeom>
              <a:avLst/>
              <a:gdLst/>
              <a:ahLst/>
              <a:cxnLst/>
              <a:rect l="l" t="t" r="r" b="b"/>
              <a:pathLst>
                <a:path w="9680" h="9463" extrusionOk="0">
                  <a:moveTo>
                    <a:pt x="1228" y="375"/>
                  </a:moveTo>
                  <a:cubicBezTo>
                    <a:pt x="1422" y="375"/>
                    <a:pt x="1616" y="445"/>
                    <a:pt x="1762" y="583"/>
                  </a:cubicBezTo>
                  <a:cubicBezTo>
                    <a:pt x="2053" y="874"/>
                    <a:pt x="2053" y="1360"/>
                    <a:pt x="1762" y="1651"/>
                  </a:cubicBezTo>
                  <a:cubicBezTo>
                    <a:pt x="1616" y="1797"/>
                    <a:pt x="1422" y="1869"/>
                    <a:pt x="1228" y="1869"/>
                  </a:cubicBezTo>
                  <a:cubicBezTo>
                    <a:pt x="1034" y="1869"/>
                    <a:pt x="839" y="1797"/>
                    <a:pt x="694" y="1651"/>
                  </a:cubicBezTo>
                  <a:cubicBezTo>
                    <a:pt x="403" y="1360"/>
                    <a:pt x="403" y="874"/>
                    <a:pt x="694" y="583"/>
                  </a:cubicBezTo>
                  <a:cubicBezTo>
                    <a:pt x="839" y="445"/>
                    <a:pt x="1034" y="375"/>
                    <a:pt x="1228" y="375"/>
                  </a:cubicBezTo>
                  <a:close/>
                  <a:moveTo>
                    <a:pt x="8453" y="375"/>
                  </a:moveTo>
                  <a:cubicBezTo>
                    <a:pt x="8647" y="375"/>
                    <a:pt x="8841" y="445"/>
                    <a:pt x="8987" y="583"/>
                  </a:cubicBezTo>
                  <a:cubicBezTo>
                    <a:pt x="9278" y="874"/>
                    <a:pt x="9278" y="1360"/>
                    <a:pt x="8987" y="1651"/>
                  </a:cubicBezTo>
                  <a:cubicBezTo>
                    <a:pt x="8841" y="1797"/>
                    <a:pt x="8647" y="1869"/>
                    <a:pt x="8453" y="1869"/>
                  </a:cubicBezTo>
                  <a:cubicBezTo>
                    <a:pt x="8259" y="1869"/>
                    <a:pt x="8065" y="1797"/>
                    <a:pt x="7919" y="1651"/>
                  </a:cubicBezTo>
                  <a:cubicBezTo>
                    <a:pt x="7627" y="1360"/>
                    <a:pt x="7627" y="874"/>
                    <a:pt x="7919" y="583"/>
                  </a:cubicBezTo>
                  <a:cubicBezTo>
                    <a:pt x="8065" y="445"/>
                    <a:pt x="8259" y="375"/>
                    <a:pt x="8453" y="375"/>
                  </a:cubicBezTo>
                  <a:close/>
                  <a:moveTo>
                    <a:pt x="1228" y="7590"/>
                  </a:moveTo>
                  <a:cubicBezTo>
                    <a:pt x="1422" y="7590"/>
                    <a:pt x="1616" y="7663"/>
                    <a:pt x="1762" y="7808"/>
                  </a:cubicBezTo>
                  <a:cubicBezTo>
                    <a:pt x="2053" y="8100"/>
                    <a:pt x="2053" y="8585"/>
                    <a:pt x="1762" y="8876"/>
                  </a:cubicBezTo>
                  <a:cubicBezTo>
                    <a:pt x="1616" y="9022"/>
                    <a:pt x="1422" y="9094"/>
                    <a:pt x="1228" y="9094"/>
                  </a:cubicBezTo>
                  <a:cubicBezTo>
                    <a:pt x="1034" y="9094"/>
                    <a:pt x="839" y="9022"/>
                    <a:pt x="694" y="8876"/>
                  </a:cubicBezTo>
                  <a:cubicBezTo>
                    <a:pt x="555" y="8738"/>
                    <a:pt x="472" y="8544"/>
                    <a:pt x="472" y="8349"/>
                  </a:cubicBezTo>
                  <a:cubicBezTo>
                    <a:pt x="472" y="8141"/>
                    <a:pt x="555" y="7961"/>
                    <a:pt x="694" y="7808"/>
                  </a:cubicBezTo>
                  <a:cubicBezTo>
                    <a:pt x="839" y="7663"/>
                    <a:pt x="1034" y="7590"/>
                    <a:pt x="1228" y="7590"/>
                  </a:cubicBezTo>
                  <a:close/>
                  <a:moveTo>
                    <a:pt x="8453" y="7590"/>
                  </a:moveTo>
                  <a:cubicBezTo>
                    <a:pt x="8647" y="7590"/>
                    <a:pt x="8841" y="7663"/>
                    <a:pt x="8987" y="7808"/>
                  </a:cubicBezTo>
                  <a:cubicBezTo>
                    <a:pt x="9278" y="8100"/>
                    <a:pt x="9278" y="8585"/>
                    <a:pt x="8987" y="8876"/>
                  </a:cubicBezTo>
                  <a:cubicBezTo>
                    <a:pt x="8841" y="9022"/>
                    <a:pt x="8647" y="9094"/>
                    <a:pt x="8453" y="9094"/>
                  </a:cubicBezTo>
                  <a:cubicBezTo>
                    <a:pt x="8259" y="9094"/>
                    <a:pt x="8065" y="9022"/>
                    <a:pt x="7919" y="8876"/>
                  </a:cubicBezTo>
                  <a:cubicBezTo>
                    <a:pt x="7627" y="8585"/>
                    <a:pt x="7627" y="8100"/>
                    <a:pt x="7919" y="7808"/>
                  </a:cubicBezTo>
                  <a:cubicBezTo>
                    <a:pt x="8065" y="7663"/>
                    <a:pt x="8259" y="7590"/>
                    <a:pt x="8453" y="7590"/>
                  </a:cubicBezTo>
                  <a:close/>
                  <a:moveTo>
                    <a:pt x="1228" y="1"/>
                  </a:moveTo>
                  <a:cubicBezTo>
                    <a:pt x="940" y="1"/>
                    <a:pt x="652" y="112"/>
                    <a:pt x="431" y="334"/>
                  </a:cubicBezTo>
                  <a:cubicBezTo>
                    <a:pt x="0" y="763"/>
                    <a:pt x="0" y="1484"/>
                    <a:pt x="431" y="1915"/>
                  </a:cubicBezTo>
                  <a:cubicBezTo>
                    <a:pt x="648" y="2132"/>
                    <a:pt x="939" y="2241"/>
                    <a:pt x="1228" y="2241"/>
                  </a:cubicBezTo>
                  <a:cubicBezTo>
                    <a:pt x="1456" y="2241"/>
                    <a:pt x="1683" y="2173"/>
                    <a:pt x="1873" y="2039"/>
                  </a:cubicBezTo>
                  <a:lnTo>
                    <a:pt x="2580" y="2732"/>
                  </a:lnTo>
                  <a:cubicBezTo>
                    <a:pt x="2524" y="2788"/>
                    <a:pt x="2483" y="2843"/>
                    <a:pt x="2441" y="2913"/>
                  </a:cubicBezTo>
                  <a:cubicBezTo>
                    <a:pt x="2039" y="3440"/>
                    <a:pt x="1817" y="4064"/>
                    <a:pt x="1817" y="4729"/>
                  </a:cubicBezTo>
                  <a:cubicBezTo>
                    <a:pt x="1817" y="5493"/>
                    <a:pt x="2108" y="6199"/>
                    <a:pt x="2580" y="6726"/>
                  </a:cubicBezTo>
                  <a:lnTo>
                    <a:pt x="1873" y="7434"/>
                  </a:lnTo>
                  <a:cubicBezTo>
                    <a:pt x="1682" y="7293"/>
                    <a:pt x="1457" y="7222"/>
                    <a:pt x="1230" y="7222"/>
                  </a:cubicBezTo>
                  <a:cubicBezTo>
                    <a:pt x="943" y="7222"/>
                    <a:pt x="655" y="7334"/>
                    <a:pt x="431" y="7558"/>
                  </a:cubicBezTo>
                  <a:cubicBezTo>
                    <a:pt x="0" y="7989"/>
                    <a:pt x="0" y="8696"/>
                    <a:pt x="431" y="9139"/>
                  </a:cubicBezTo>
                  <a:cubicBezTo>
                    <a:pt x="645" y="9355"/>
                    <a:pt x="933" y="9462"/>
                    <a:pt x="1222" y="9462"/>
                  </a:cubicBezTo>
                  <a:cubicBezTo>
                    <a:pt x="1512" y="9462"/>
                    <a:pt x="1803" y="9355"/>
                    <a:pt x="2025" y="9139"/>
                  </a:cubicBezTo>
                  <a:cubicBezTo>
                    <a:pt x="2400" y="8751"/>
                    <a:pt x="2455" y="8128"/>
                    <a:pt x="2136" y="7697"/>
                  </a:cubicBezTo>
                  <a:lnTo>
                    <a:pt x="2844" y="6990"/>
                  </a:lnTo>
                  <a:cubicBezTo>
                    <a:pt x="3371" y="7462"/>
                    <a:pt x="4077" y="7753"/>
                    <a:pt x="4841" y="7753"/>
                  </a:cubicBezTo>
                  <a:cubicBezTo>
                    <a:pt x="5603" y="7753"/>
                    <a:pt x="6311" y="7462"/>
                    <a:pt x="6838" y="6990"/>
                  </a:cubicBezTo>
                  <a:lnTo>
                    <a:pt x="7531" y="7697"/>
                  </a:lnTo>
                  <a:cubicBezTo>
                    <a:pt x="7226" y="8128"/>
                    <a:pt x="7267" y="8751"/>
                    <a:pt x="7655" y="9139"/>
                  </a:cubicBezTo>
                  <a:cubicBezTo>
                    <a:pt x="7870" y="9355"/>
                    <a:pt x="8158" y="9462"/>
                    <a:pt x="8448" y="9462"/>
                  </a:cubicBezTo>
                  <a:cubicBezTo>
                    <a:pt x="8737" y="9462"/>
                    <a:pt x="9029" y="9355"/>
                    <a:pt x="9251" y="9139"/>
                  </a:cubicBezTo>
                  <a:cubicBezTo>
                    <a:pt x="9680" y="8710"/>
                    <a:pt x="9680" y="7989"/>
                    <a:pt x="9251" y="7558"/>
                  </a:cubicBezTo>
                  <a:cubicBezTo>
                    <a:pt x="9026" y="7334"/>
                    <a:pt x="8737" y="7222"/>
                    <a:pt x="8448" y="7222"/>
                  </a:cubicBezTo>
                  <a:cubicBezTo>
                    <a:pt x="8219" y="7222"/>
                    <a:pt x="7990" y="7293"/>
                    <a:pt x="7794" y="7434"/>
                  </a:cubicBezTo>
                  <a:lnTo>
                    <a:pt x="7100" y="6726"/>
                  </a:lnTo>
                  <a:cubicBezTo>
                    <a:pt x="7572" y="6199"/>
                    <a:pt x="7849" y="5493"/>
                    <a:pt x="7849" y="4729"/>
                  </a:cubicBezTo>
                  <a:cubicBezTo>
                    <a:pt x="7849" y="4078"/>
                    <a:pt x="7642" y="3440"/>
                    <a:pt x="7254" y="2913"/>
                  </a:cubicBezTo>
                  <a:cubicBezTo>
                    <a:pt x="7198" y="2858"/>
                    <a:pt x="7156" y="2788"/>
                    <a:pt x="7100" y="2732"/>
                  </a:cubicBezTo>
                  <a:lnTo>
                    <a:pt x="7794" y="2039"/>
                  </a:lnTo>
                  <a:cubicBezTo>
                    <a:pt x="7989" y="2173"/>
                    <a:pt x="8220" y="2241"/>
                    <a:pt x="8450" y="2241"/>
                  </a:cubicBezTo>
                  <a:cubicBezTo>
                    <a:pt x="8742" y="2241"/>
                    <a:pt x="9033" y="2132"/>
                    <a:pt x="9251" y="1915"/>
                  </a:cubicBezTo>
                  <a:cubicBezTo>
                    <a:pt x="9680" y="1471"/>
                    <a:pt x="9680" y="763"/>
                    <a:pt x="9251" y="334"/>
                  </a:cubicBezTo>
                  <a:cubicBezTo>
                    <a:pt x="9029" y="112"/>
                    <a:pt x="8741" y="1"/>
                    <a:pt x="8453" y="1"/>
                  </a:cubicBezTo>
                  <a:cubicBezTo>
                    <a:pt x="8165" y="1"/>
                    <a:pt x="7877" y="112"/>
                    <a:pt x="7655" y="334"/>
                  </a:cubicBezTo>
                  <a:cubicBezTo>
                    <a:pt x="7281" y="708"/>
                    <a:pt x="7226" y="1332"/>
                    <a:pt x="7531" y="1776"/>
                  </a:cubicBezTo>
                  <a:lnTo>
                    <a:pt x="6838" y="2469"/>
                  </a:lnTo>
                  <a:cubicBezTo>
                    <a:pt x="6518" y="2192"/>
                    <a:pt x="6130" y="1970"/>
                    <a:pt x="5714" y="1845"/>
                  </a:cubicBezTo>
                  <a:cubicBezTo>
                    <a:pt x="5697" y="1840"/>
                    <a:pt x="5680" y="1838"/>
                    <a:pt x="5662" y="1838"/>
                  </a:cubicBezTo>
                  <a:cubicBezTo>
                    <a:pt x="5581" y="1838"/>
                    <a:pt x="5501" y="1890"/>
                    <a:pt x="5479" y="1970"/>
                  </a:cubicBezTo>
                  <a:cubicBezTo>
                    <a:pt x="5451" y="2067"/>
                    <a:pt x="5506" y="2164"/>
                    <a:pt x="5603" y="2192"/>
                  </a:cubicBezTo>
                  <a:cubicBezTo>
                    <a:pt x="6144" y="2358"/>
                    <a:pt x="6616" y="2691"/>
                    <a:pt x="6949" y="3135"/>
                  </a:cubicBezTo>
                  <a:cubicBezTo>
                    <a:pt x="7309" y="3607"/>
                    <a:pt x="7489" y="4147"/>
                    <a:pt x="7489" y="4729"/>
                  </a:cubicBezTo>
                  <a:cubicBezTo>
                    <a:pt x="7489" y="6199"/>
                    <a:pt x="6296" y="7379"/>
                    <a:pt x="4841" y="7379"/>
                  </a:cubicBezTo>
                  <a:cubicBezTo>
                    <a:pt x="3384" y="7379"/>
                    <a:pt x="2191" y="6199"/>
                    <a:pt x="2191" y="4729"/>
                  </a:cubicBezTo>
                  <a:cubicBezTo>
                    <a:pt x="2191" y="4147"/>
                    <a:pt x="2372" y="3592"/>
                    <a:pt x="2733" y="3135"/>
                  </a:cubicBezTo>
                  <a:cubicBezTo>
                    <a:pt x="3065" y="2677"/>
                    <a:pt x="3550" y="2344"/>
                    <a:pt x="4092" y="2192"/>
                  </a:cubicBezTo>
                  <a:cubicBezTo>
                    <a:pt x="4188" y="2164"/>
                    <a:pt x="4244" y="2067"/>
                    <a:pt x="4216" y="1956"/>
                  </a:cubicBezTo>
                  <a:cubicBezTo>
                    <a:pt x="4193" y="1876"/>
                    <a:pt x="4123" y="1824"/>
                    <a:pt x="4045" y="1824"/>
                  </a:cubicBezTo>
                  <a:cubicBezTo>
                    <a:pt x="4028" y="1824"/>
                    <a:pt x="4011" y="1827"/>
                    <a:pt x="3994" y="1832"/>
                  </a:cubicBezTo>
                  <a:cubicBezTo>
                    <a:pt x="3565" y="1956"/>
                    <a:pt x="3176" y="2178"/>
                    <a:pt x="2844" y="2469"/>
                  </a:cubicBezTo>
                  <a:lnTo>
                    <a:pt x="2136" y="1776"/>
                  </a:lnTo>
                  <a:cubicBezTo>
                    <a:pt x="2455" y="1332"/>
                    <a:pt x="2413" y="722"/>
                    <a:pt x="2025" y="334"/>
                  </a:cubicBezTo>
                  <a:cubicBezTo>
                    <a:pt x="1803" y="112"/>
                    <a:pt x="1515" y="1"/>
                    <a:pt x="1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261000" y="2768207"/>
              <a:ext cx="19502" cy="17452"/>
            </a:xfrm>
            <a:custGeom>
              <a:avLst/>
              <a:gdLst/>
              <a:ahLst/>
              <a:cxnLst/>
              <a:rect l="l" t="t" r="r" b="b"/>
              <a:pathLst>
                <a:path w="409" h="366" extrusionOk="0">
                  <a:moveTo>
                    <a:pt x="200" y="1"/>
                  </a:moveTo>
                  <a:cubicBezTo>
                    <a:pt x="160" y="1"/>
                    <a:pt x="118" y="15"/>
                    <a:pt x="84" y="46"/>
                  </a:cubicBezTo>
                  <a:cubicBezTo>
                    <a:pt x="14" y="101"/>
                    <a:pt x="0" y="212"/>
                    <a:pt x="56" y="282"/>
                  </a:cubicBezTo>
                  <a:cubicBezTo>
                    <a:pt x="95" y="339"/>
                    <a:pt x="156" y="365"/>
                    <a:pt x="215" y="365"/>
                  </a:cubicBezTo>
                  <a:cubicBezTo>
                    <a:pt x="299" y="365"/>
                    <a:pt x="380" y="310"/>
                    <a:pt x="389" y="212"/>
                  </a:cubicBezTo>
                  <a:cubicBezTo>
                    <a:pt x="409" y="92"/>
                    <a:pt x="306" y="1"/>
                    <a:pt x="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>
            <a:off x="2378193" y="2676527"/>
            <a:ext cx="450981" cy="348899"/>
            <a:chOff x="1044755" y="2004602"/>
            <a:chExt cx="450981" cy="348899"/>
          </a:xfrm>
        </p:grpSpPr>
        <p:sp>
          <p:nvSpPr>
            <p:cNvPr id="581" name="Google Shape;581;p34"/>
            <p:cNvSpPr/>
            <p:nvPr/>
          </p:nvSpPr>
          <p:spPr>
            <a:xfrm>
              <a:off x="1044755" y="2004602"/>
              <a:ext cx="450981" cy="258630"/>
            </a:xfrm>
            <a:custGeom>
              <a:avLst/>
              <a:gdLst/>
              <a:ahLst/>
              <a:cxnLst/>
              <a:rect l="l" t="t" r="r" b="b"/>
              <a:pathLst>
                <a:path w="9458" h="5424" extrusionOk="0">
                  <a:moveTo>
                    <a:pt x="971" y="1498"/>
                  </a:moveTo>
                  <a:lnTo>
                    <a:pt x="971" y="3926"/>
                  </a:lnTo>
                  <a:lnTo>
                    <a:pt x="361" y="3926"/>
                  </a:lnTo>
                  <a:lnTo>
                    <a:pt x="361" y="1498"/>
                  </a:lnTo>
                  <a:close/>
                  <a:moveTo>
                    <a:pt x="9097" y="1498"/>
                  </a:moveTo>
                  <a:lnTo>
                    <a:pt x="9097" y="3926"/>
                  </a:lnTo>
                  <a:lnTo>
                    <a:pt x="8474" y="3926"/>
                  </a:lnTo>
                  <a:lnTo>
                    <a:pt x="8474" y="1498"/>
                  </a:lnTo>
                  <a:close/>
                  <a:moveTo>
                    <a:pt x="2011" y="916"/>
                  </a:moveTo>
                  <a:lnTo>
                    <a:pt x="2011" y="4521"/>
                  </a:lnTo>
                  <a:lnTo>
                    <a:pt x="1346" y="4521"/>
                  </a:lnTo>
                  <a:lnTo>
                    <a:pt x="1346" y="916"/>
                  </a:lnTo>
                  <a:close/>
                  <a:moveTo>
                    <a:pt x="8113" y="916"/>
                  </a:moveTo>
                  <a:lnTo>
                    <a:pt x="8113" y="4521"/>
                  </a:lnTo>
                  <a:lnTo>
                    <a:pt x="7433" y="4521"/>
                  </a:lnTo>
                  <a:lnTo>
                    <a:pt x="7433" y="916"/>
                  </a:lnTo>
                  <a:close/>
                  <a:moveTo>
                    <a:pt x="2206" y="0"/>
                  </a:moveTo>
                  <a:cubicBezTo>
                    <a:pt x="2095" y="0"/>
                    <a:pt x="2011" y="84"/>
                    <a:pt x="2011" y="195"/>
                  </a:cubicBezTo>
                  <a:lnTo>
                    <a:pt x="2011" y="542"/>
                  </a:lnTo>
                  <a:lnTo>
                    <a:pt x="1165" y="542"/>
                  </a:lnTo>
                  <a:cubicBezTo>
                    <a:pt x="1054" y="542"/>
                    <a:pt x="971" y="625"/>
                    <a:pt x="971" y="736"/>
                  </a:cubicBezTo>
                  <a:lnTo>
                    <a:pt x="971" y="1138"/>
                  </a:lnTo>
                  <a:lnTo>
                    <a:pt x="181" y="1138"/>
                  </a:lnTo>
                  <a:cubicBezTo>
                    <a:pt x="83" y="1138"/>
                    <a:pt x="0" y="1221"/>
                    <a:pt x="0" y="1318"/>
                  </a:cubicBezTo>
                  <a:lnTo>
                    <a:pt x="0" y="4105"/>
                  </a:lnTo>
                  <a:cubicBezTo>
                    <a:pt x="0" y="4216"/>
                    <a:pt x="83" y="4300"/>
                    <a:pt x="181" y="4300"/>
                  </a:cubicBezTo>
                  <a:lnTo>
                    <a:pt x="971" y="4300"/>
                  </a:lnTo>
                  <a:lnTo>
                    <a:pt x="971" y="4702"/>
                  </a:lnTo>
                  <a:cubicBezTo>
                    <a:pt x="971" y="4799"/>
                    <a:pt x="1054" y="4882"/>
                    <a:pt x="1165" y="4882"/>
                  </a:cubicBezTo>
                  <a:lnTo>
                    <a:pt x="2011" y="4882"/>
                  </a:lnTo>
                  <a:lnTo>
                    <a:pt x="2011" y="5243"/>
                  </a:lnTo>
                  <a:cubicBezTo>
                    <a:pt x="2011" y="5340"/>
                    <a:pt x="2095" y="5423"/>
                    <a:pt x="2206" y="5423"/>
                  </a:cubicBezTo>
                  <a:lnTo>
                    <a:pt x="7254" y="5423"/>
                  </a:lnTo>
                  <a:cubicBezTo>
                    <a:pt x="7350" y="5423"/>
                    <a:pt x="7433" y="5340"/>
                    <a:pt x="7433" y="5243"/>
                  </a:cubicBezTo>
                  <a:lnTo>
                    <a:pt x="7433" y="4882"/>
                  </a:lnTo>
                  <a:lnTo>
                    <a:pt x="8293" y="4882"/>
                  </a:lnTo>
                  <a:cubicBezTo>
                    <a:pt x="8391" y="4882"/>
                    <a:pt x="8474" y="4799"/>
                    <a:pt x="8474" y="4702"/>
                  </a:cubicBezTo>
                  <a:lnTo>
                    <a:pt x="8474" y="4300"/>
                  </a:lnTo>
                  <a:lnTo>
                    <a:pt x="9278" y="4300"/>
                  </a:lnTo>
                  <a:cubicBezTo>
                    <a:pt x="9375" y="4300"/>
                    <a:pt x="9458" y="4216"/>
                    <a:pt x="9458" y="4105"/>
                  </a:cubicBezTo>
                  <a:lnTo>
                    <a:pt x="9458" y="1318"/>
                  </a:lnTo>
                  <a:cubicBezTo>
                    <a:pt x="9458" y="1221"/>
                    <a:pt x="9375" y="1138"/>
                    <a:pt x="9278" y="1138"/>
                  </a:cubicBezTo>
                  <a:lnTo>
                    <a:pt x="8474" y="1138"/>
                  </a:lnTo>
                  <a:lnTo>
                    <a:pt x="8474" y="736"/>
                  </a:lnTo>
                  <a:cubicBezTo>
                    <a:pt x="8474" y="625"/>
                    <a:pt x="8391" y="542"/>
                    <a:pt x="8293" y="542"/>
                  </a:cubicBezTo>
                  <a:lnTo>
                    <a:pt x="7433" y="542"/>
                  </a:lnTo>
                  <a:lnTo>
                    <a:pt x="7433" y="195"/>
                  </a:lnTo>
                  <a:cubicBezTo>
                    <a:pt x="7433" y="84"/>
                    <a:pt x="7350" y="0"/>
                    <a:pt x="7254" y="0"/>
                  </a:cubicBezTo>
                  <a:lnTo>
                    <a:pt x="5534" y="0"/>
                  </a:lnTo>
                  <a:cubicBezTo>
                    <a:pt x="5436" y="0"/>
                    <a:pt x="5353" y="84"/>
                    <a:pt x="5353" y="195"/>
                  </a:cubicBezTo>
                  <a:cubicBezTo>
                    <a:pt x="5353" y="292"/>
                    <a:pt x="5436" y="375"/>
                    <a:pt x="5534" y="375"/>
                  </a:cubicBezTo>
                  <a:lnTo>
                    <a:pt x="7073" y="375"/>
                  </a:lnTo>
                  <a:lnTo>
                    <a:pt x="7073" y="5063"/>
                  </a:lnTo>
                  <a:lnTo>
                    <a:pt x="2385" y="5063"/>
                  </a:lnTo>
                  <a:lnTo>
                    <a:pt x="2385" y="375"/>
                  </a:lnTo>
                  <a:lnTo>
                    <a:pt x="3911" y="375"/>
                  </a:lnTo>
                  <a:cubicBezTo>
                    <a:pt x="4008" y="375"/>
                    <a:pt x="4092" y="292"/>
                    <a:pt x="4092" y="195"/>
                  </a:cubicBezTo>
                  <a:cubicBezTo>
                    <a:pt x="4092" y="84"/>
                    <a:pt x="4008" y="0"/>
                    <a:pt x="3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1184278" y="2045324"/>
              <a:ext cx="166030" cy="178237"/>
            </a:xfrm>
            <a:custGeom>
              <a:avLst/>
              <a:gdLst/>
              <a:ahLst/>
              <a:cxnLst/>
              <a:rect l="l" t="t" r="r" b="b"/>
              <a:pathLst>
                <a:path w="3482" h="3738" extrusionOk="0">
                  <a:moveTo>
                    <a:pt x="3120" y="437"/>
                  </a:moveTo>
                  <a:lnTo>
                    <a:pt x="3120" y="783"/>
                  </a:lnTo>
                  <a:lnTo>
                    <a:pt x="1595" y="1241"/>
                  </a:lnTo>
                  <a:lnTo>
                    <a:pt x="1595" y="866"/>
                  </a:lnTo>
                  <a:lnTo>
                    <a:pt x="3120" y="437"/>
                  </a:lnTo>
                  <a:close/>
                  <a:moveTo>
                    <a:pt x="2815" y="2406"/>
                  </a:moveTo>
                  <a:cubicBezTo>
                    <a:pt x="2982" y="2406"/>
                    <a:pt x="3120" y="2530"/>
                    <a:pt x="3120" y="2697"/>
                  </a:cubicBezTo>
                  <a:cubicBezTo>
                    <a:pt x="3120" y="2863"/>
                    <a:pt x="2982" y="2988"/>
                    <a:pt x="2815" y="2988"/>
                  </a:cubicBezTo>
                  <a:lnTo>
                    <a:pt x="2552" y="2988"/>
                  </a:lnTo>
                  <a:cubicBezTo>
                    <a:pt x="2399" y="2988"/>
                    <a:pt x="2261" y="2863"/>
                    <a:pt x="2261" y="2697"/>
                  </a:cubicBezTo>
                  <a:cubicBezTo>
                    <a:pt x="2261" y="2530"/>
                    <a:pt x="2399" y="2406"/>
                    <a:pt x="2552" y="2406"/>
                  </a:cubicBezTo>
                  <a:close/>
                  <a:moveTo>
                    <a:pt x="929" y="2780"/>
                  </a:moveTo>
                  <a:cubicBezTo>
                    <a:pt x="1096" y="2780"/>
                    <a:pt x="1221" y="2919"/>
                    <a:pt x="1221" y="3085"/>
                  </a:cubicBezTo>
                  <a:cubicBezTo>
                    <a:pt x="1221" y="3238"/>
                    <a:pt x="1096" y="3377"/>
                    <a:pt x="929" y="3377"/>
                  </a:cubicBezTo>
                  <a:lnTo>
                    <a:pt x="666" y="3377"/>
                  </a:lnTo>
                  <a:cubicBezTo>
                    <a:pt x="500" y="3377"/>
                    <a:pt x="375" y="3238"/>
                    <a:pt x="375" y="3085"/>
                  </a:cubicBezTo>
                  <a:cubicBezTo>
                    <a:pt x="375" y="2919"/>
                    <a:pt x="500" y="2780"/>
                    <a:pt x="666" y="2780"/>
                  </a:cubicBezTo>
                  <a:close/>
                  <a:moveTo>
                    <a:pt x="3290" y="1"/>
                  </a:moveTo>
                  <a:cubicBezTo>
                    <a:pt x="3275" y="1"/>
                    <a:pt x="3260" y="3"/>
                    <a:pt x="3246" y="6"/>
                  </a:cubicBezTo>
                  <a:lnTo>
                    <a:pt x="1360" y="561"/>
                  </a:lnTo>
                  <a:cubicBezTo>
                    <a:pt x="1277" y="575"/>
                    <a:pt x="1221" y="659"/>
                    <a:pt x="1221" y="727"/>
                  </a:cubicBezTo>
                  <a:lnTo>
                    <a:pt x="1221" y="2489"/>
                  </a:lnTo>
                  <a:cubicBezTo>
                    <a:pt x="1138" y="2434"/>
                    <a:pt x="1027" y="2419"/>
                    <a:pt x="929" y="2419"/>
                  </a:cubicBezTo>
                  <a:lnTo>
                    <a:pt x="666" y="2419"/>
                  </a:lnTo>
                  <a:cubicBezTo>
                    <a:pt x="291" y="2419"/>
                    <a:pt x="1" y="2711"/>
                    <a:pt x="1" y="3085"/>
                  </a:cubicBezTo>
                  <a:cubicBezTo>
                    <a:pt x="1" y="3446"/>
                    <a:pt x="291" y="3737"/>
                    <a:pt x="666" y="3737"/>
                  </a:cubicBezTo>
                  <a:lnTo>
                    <a:pt x="929" y="3737"/>
                  </a:lnTo>
                  <a:cubicBezTo>
                    <a:pt x="1290" y="3737"/>
                    <a:pt x="1595" y="3446"/>
                    <a:pt x="1595" y="3085"/>
                  </a:cubicBezTo>
                  <a:lnTo>
                    <a:pt x="1595" y="1629"/>
                  </a:lnTo>
                  <a:lnTo>
                    <a:pt x="3120" y="1171"/>
                  </a:lnTo>
                  <a:lnTo>
                    <a:pt x="3120" y="2101"/>
                  </a:lnTo>
                  <a:cubicBezTo>
                    <a:pt x="3024" y="2059"/>
                    <a:pt x="2926" y="2031"/>
                    <a:pt x="2815" y="2031"/>
                  </a:cubicBezTo>
                  <a:lnTo>
                    <a:pt x="2552" y="2031"/>
                  </a:lnTo>
                  <a:cubicBezTo>
                    <a:pt x="2192" y="2031"/>
                    <a:pt x="1887" y="2323"/>
                    <a:pt x="1887" y="2697"/>
                  </a:cubicBezTo>
                  <a:cubicBezTo>
                    <a:pt x="1887" y="3057"/>
                    <a:pt x="2192" y="3362"/>
                    <a:pt x="2552" y="3362"/>
                  </a:cubicBezTo>
                  <a:lnTo>
                    <a:pt x="2815" y="3362"/>
                  </a:lnTo>
                  <a:cubicBezTo>
                    <a:pt x="3190" y="3362"/>
                    <a:pt x="3481" y="3057"/>
                    <a:pt x="3481" y="2697"/>
                  </a:cubicBezTo>
                  <a:lnTo>
                    <a:pt x="3481" y="187"/>
                  </a:lnTo>
                  <a:cubicBezTo>
                    <a:pt x="3481" y="78"/>
                    <a:pt x="3387" y="1"/>
                    <a:pt x="3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1219993" y="2295233"/>
              <a:ext cx="99895" cy="58268"/>
            </a:xfrm>
            <a:custGeom>
              <a:avLst/>
              <a:gdLst/>
              <a:ahLst/>
              <a:cxnLst/>
              <a:rect l="l" t="t" r="r" b="b"/>
              <a:pathLst>
                <a:path w="2095" h="1222" extrusionOk="0">
                  <a:moveTo>
                    <a:pt x="1042" y="0"/>
                  </a:moveTo>
                  <a:cubicBezTo>
                    <a:pt x="995" y="0"/>
                    <a:pt x="950" y="21"/>
                    <a:pt x="916" y="63"/>
                  </a:cubicBezTo>
                  <a:lnTo>
                    <a:pt x="69" y="895"/>
                  </a:lnTo>
                  <a:cubicBezTo>
                    <a:pt x="1" y="978"/>
                    <a:pt x="1" y="1089"/>
                    <a:pt x="69" y="1159"/>
                  </a:cubicBezTo>
                  <a:cubicBezTo>
                    <a:pt x="104" y="1201"/>
                    <a:pt x="150" y="1221"/>
                    <a:pt x="196" y="1221"/>
                  </a:cubicBezTo>
                  <a:cubicBezTo>
                    <a:pt x="243" y="1221"/>
                    <a:pt x="292" y="1201"/>
                    <a:pt x="333" y="1159"/>
                  </a:cubicBezTo>
                  <a:lnTo>
                    <a:pt x="1040" y="451"/>
                  </a:lnTo>
                  <a:lnTo>
                    <a:pt x="1761" y="1159"/>
                  </a:lnTo>
                  <a:cubicBezTo>
                    <a:pt x="1789" y="1200"/>
                    <a:pt x="1844" y="1214"/>
                    <a:pt x="1887" y="1214"/>
                  </a:cubicBezTo>
                  <a:cubicBezTo>
                    <a:pt x="1942" y="1214"/>
                    <a:pt x="1983" y="1200"/>
                    <a:pt x="2025" y="1159"/>
                  </a:cubicBezTo>
                  <a:cubicBezTo>
                    <a:pt x="2094" y="1089"/>
                    <a:pt x="2094" y="978"/>
                    <a:pt x="2025" y="895"/>
                  </a:cubicBezTo>
                  <a:lnTo>
                    <a:pt x="1179" y="63"/>
                  </a:lnTo>
                  <a:cubicBezTo>
                    <a:pt x="1137" y="21"/>
                    <a:pt x="1089" y="0"/>
                    <a:pt x="1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259522" y="2004745"/>
              <a:ext cx="20694" cy="17595"/>
            </a:xfrm>
            <a:custGeom>
              <a:avLst/>
              <a:gdLst/>
              <a:ahLst/>
              <a:cxnLst/>
              <a:rect l="l" t="t" r="r" b="b"/>
              <a:pathLst>
                <a:path w="434" h="369" extrusionOk="0">
                  <a:moveTo>
                    <a:pt x="228" y="1"/>
                  </a:moveTo>
                  <a:cubicBezTo>
                    <a:pt x="152" y="1"/>
                    <a:pt x="74" y="43"/>
                    <a:pt x="45" y="123"/>
                  </a:cubicBezTo>
                  <a:cubicBezTo>
                    <a:pt x="0" y="245"/>
                    <a:pt x="109" y="368"/>
                    <a:pt x="225" y="368"/>
                  </a:cubicBezTo>
                  <a:cubicBezTo>
                    <a:pt x="253" y="368"/>
                    <a:pt x="282" y="361"/>
                    <a:pt x="309" y="345"/>
                  </a:cubicBezTo>
                  <a:cubicBezTo>
                    <a:pt x="392" y="303"/>
                    <a:pt x="433" y="206"/>
                    <a:pt x="392" y="108"/>
                  </a:cubicBezTo>
                  <a:cubicBezTo>
                    <a:pt x="366" y="36"/>
                    <a:pt x="298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4"/>
          <p:cNvGrpSpPr/>
          <p:nvPr/>
        </p:nvGrpSpPr>
        <p:grpSpPr>
          <a:xfrm>
            <a:off x="2377393" y="1573526"/>
            <a:ext cx="452564" cy="423897"/>
            <a:chOff x="1044755" y="1234226"/>
            <a:chExt cx="452564" cy="423897"/>
          </a:xfrm>
        </p:grpSpPr>
        <p:sp>
          <p:nvSpPr>
            <p:cNvPr id="586" name="Google Shape;586;p34"/>
            <p:cNvSpPr/>
            <p:nvPr/>
          </p:nvSpPr>
          <p:spPr>
            <a:xfrm>
              <a:off x="1044755" y="1234226"/>
              <a:ext cx="444401" cy="423897"/>
            </a:xfrm>
            <a:custGeom>
              <a:avLst/>
              <a:gdLst/>
              <a:ahLst/>
              <a:cxnLst/>
              <a:rect l="l" t="t" r="r" b="b"/>
              <a:pathLst>
                <a:path w="9320" h="8890" extrusionOk="0">
                  <a:moveTo>
                    <a:pt x="6671" y="375"/>
                  </a:moveTo>
                  <a:cubicBezTo>
                    <a:pt x="6948" y="375"/>
                    <a:pt x="7184" y="611"/>
                    <a:pt x="7184" y="888"/>
                  </a:cubicBezTo>
                  <a:lnTo>
                    <a:pt x="7184" y="1429"/>
                  </a:lnTo>
                  <a:lnTo>
                    <a:pt x="361" y="1429"/>
                  </a:lnTo>
                  <a:lnTo>
                    <a:pt x="361" y="888"/>
                  </a:lnTo>
                  <a:cubicBezTo>
                    <a:pt x="361" y="611"/>
                    <a:pt x="597" y="375"/>
                    <a:pt x="888" y="375"/>
                  </a:cubicBezTo>
                  <a:close/>
                  <a:moveTo>
                    <a:pt x="7184" y="1804"/>
                  </a:moveTo>
                  <a:lnTo>
                    <a:pt x="7184" y="4716"/>
                  </a:lnTo>
                  <a:cubicBezTo>
                    <a:pt x="6130" y="4812"/>
                    <a:pt x="5284" y="5728"/>
                    <a:pt x="5284" y="6796"/>
                  </a:cubicBezTo>
                  <a:cubicBezTo>
                    <a:pt x="5284" y="6935"/>
                    <a:pt x="5298" y="7059"/>
                    <a:pt x="5325" y="7198"/>
                  </a:cubicBezTo>
                  <a:lnTo>
                    <a:pt x="888" y="7198"/>
                  </a:lnTo>
                  <a:cubicBezTo>
                    <a:pt x="597" y="7198"/>
                    <a:pt x="361" y="6963"/>
                    <a:pt x="361" y="6671"/>
                  </a:cubicBezTo>
                  <a:lnTo>
                    <a:pt x="361" y="1804"/>
                  </a:lnTo>
                  <a:close/>
                  <a:moveTo>
                    <a:pt x="888" y="1"/>
                  </a:moveTo>
                  <a:cubicBezTo>
                    <a:pt x="388" y="1"/>
                    <a:pt x="0" y="402"/>
                    <a:pt x="0" y="888"/>
                  </a:cubicBezTo>
                  <a:lnTo>
                    <a:pt x="0" y="6671"/>
                  </a:lnTo>
                  <a:cubicBezTo>
                    <a:pt x="0" y="7170"/>
                    <a:pt x="388" y="7558"/>
                    <a:pt x="888" y="7558"/>
                  </a:cubicBezTo>
                  <a:lnTo>
                    <a:pt x="5436" y="7558"/>
                  </a:lnTo>
                  <a:cubicBezTo>
                    <a:pt x="5741" y="8335"/>
                    <a:pt x="6490" y="8890"/>
                    <a:pt x="7378" y="8890"/>
                  </a:cubicBezTo>
                  <a:cubicBezTo>
                    <a:pt x="8182" y="8890"/>
                    <a:pt x="8918" y="8418"/>
                    <a:pt x="9264" y="7684"/>
                  </a:cubicBezTo>
                  <a:cubicBezTo>
                    <a:pt x="9306" y="7600"/>
                    <a:pt x="9264" y="7490"/>
                    <a:pt x="9181" y="7434"/>
                  </a:cubicBezTo>
                  <a:cubicBezTo>
                    <a:pt x="9155" y="7423"/>
                    <a:pt x="9129" y="7418"/>
                    <a:pt x="9103" y="7418"/>
                  </a:cubicBezTo>
                  <a:cubicBezTo>
                    <a:pt x="9031" y="7418"/>
                    <a:pt x="8962" y="7459"/>
                    <a:pt x="8931" y="7531"/>
                  </a:cubicBezTo>
                  <a:cubicBezTo>
                    <a:pt x="8640" y="8127"/>
                    <a:pt x="8030" y="8516"/>
                    <a:pt x="7378" y="8516"/>
                  </a:cubicBezTo>
                  <a:cubicBezTo>
                    <a:pt x="6435" y="8516"/>
                    <a:pt x="5658" y="7739"/>
                    <a:pt x="5658" y="6796"/>
                  </a:cubicBezTo>
                  <a:cubicBezTo>
                    <a:pt x="5658" y="5853"/>
                    <a:pt x="6435" y="5090"/>
                    <a:pt x="7378" y="5076"/>
                  </a:cubicBezTo>
                  <a:cubicBezTo>
                    <a:pt x="8043" y="5076"/>
                    <a:pt x="8668" y="5478"/>
                    <a:pt x="8945" y="6088"/>
                  </a:cubicBezTo>
                  <a:cubicBezTo>
                    <a:pt x="8976" y="6160"/>
                    <a:pt x="9044" y="6202"/>
                    <a:pt x="9112" y="6202"/>
                  </a:cubicBezTo>
                  <a:cubicBezTo>
                    <a:pt x="9135" y="6202"/>
                    <a:pt x="9159" y="6197"/>
                    <a:pt x="9181" y="6186"/>
                  </a:cubicBezTo>
                  <a:cubicBezTo>
                    <a:pt x="9278" y="6144"/>
                    <a:pt x="9319" y="6033"/>
                    <a:pt x="9278" y="5950"/>
                  </a:cubicBezTo>
                  <a:cubicBezTo>
                    <a:pt x="8973" y="5256"/>
                    <a:pt x="8308" y="4785"/>
                    <a:pt x="7559" y="4716"/>
                  </a:cubicBezTo>
                  <a:lnTo>
                    <a:pt x="7559" y="888"/>
                  </a:lnTo>
                  <a:cubicBezTo>
                    <a:pt x="7559" y="402"/>
                    <a:pt x="7156" y="1"/>
                    <a:pt x="6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1084428" y="1268415"/>
              <a:ext cx="19550" cy="17452"/>
            </a:xfrm>
            <a:custGeom>
              <a:avLst/>
              <a:gdLst/>
              <a:ahLst/>
              <a:cxnLst/>
              <a:rect l="l" t="t" r="r" b="b"/>
              <a:pathLst>
                <a:path w="410" h="366" extrusionOk="0">
                  <a:moveTo>
                    <a:pt x="204" y="0"/>
                  </a:moveTo>
                  <a:cubicBezTo>
                    <a:pt x="172" y="0"/>
                    <a:pt x="140" y="10"/>
                    <a:pt x="111" y="33"/>
                  </a:cubicBezTo>
                  <a:cubicBezTo>
                    <a:pt x="28" y="74"/>
                    <a:pt x="0" y="171"/>
                    <a:pt x="28" y="255"/>
                  </a:cubicBezTo>
                  <a:cubicBezTo>
                    <a:pt x="56" y="323"/>
                    <a:pt x="139" y="365"/>
                    <a:pt x="209" y="365"/>
                  </a:cubicBezTo>
                  <a:cubicBezTo>
                    <a:pt x="292" y="365"/>
                    <a:pt x="361" y="310"/>
                    <a:pt x="388" y="227"/>
                  </a:cubicBezTo>
                  <a:cubicBezTo>
                    <a:pt x="410" y="109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1118140" y="1268510"/>
              <a:ext cx="20551" cy="17452"/>
            </a:xfrm>
            <a:custGeom>
              <a:avLst/>
              <a:gdLst/>
              <a:ahLst/>
              <a:cxnLst/>
              <a:rect l="l" t="t" r="r" b="b"/>
              <a:pathLst>
                <a:path w="431" h="366" extrusionOk="0">
                  <a:moveTo>
                    <a:pt x="217" y="0"/>
                  </a:moveTo>
                  <a:cubicBezTo>
                    <a:pt x="191" y="0"/>
                    <a:pt x="165" y="6"/>
                    <a:pt x="140" y="16"/>
                  </a:cubicBezTo>
                  <a:cubicBezTo>
                    <a:pt x="56" y="44"/>
                    <a:pt x="1" y="155"/>
                    <a:pt x="42" y="253"/>
                  </a:cubicBezTo>
                  <a:cubicBezTo>
                    <a:pt x="73" y="324"/>
                    <a:pt x="142" y="365"/>
                    <a:pt x="214" y="365"/>
                  </a:cubicBezTo>
                  <a:cubicBezTo>
                    <a:pt x="240" y="365"/>
                    <a:pt x="266" y="360"/>
                    <a:pt x="292" y="349"/>
                  </a:cubicBezTo>
                  <a:cubicBezTo>
                    <a:pt x="375" y="308"/>
                    <a:pt x="430" y="210"/>
                    <a:pt x="389" y="114"/>
                  </a:cubicBezTo>
                  <a:cubicBezTo>
                    <a:pt x="358" y="42"/>
                    <a:pt x="289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1104932" y="1429204"/>
              <a:ext cx="20503" cy="17452"/>
            </a:xfrm>
            <a:custGeom>
              <a:avLst/>
              <a:gdLst/>
              <a:ahLst/>
              <a:cxnLst/>
              <a:rect l="l" t="t" r="r" b="b"/>
              <a:pathLst>
                <a:path w="430" h="366" extrusionOk="0">
                  <a:moveTo>
                    <a:pt x="217" y="0"/>
                  </a:moveTo>
                  <a:cubicBezTo>
                    <a:pt x="191" y="0"/>
                    <a:pt x="165" y="6"/>
                    <a:pt x="139" y="17"/>
                  </a:cubicBezTo>
                  <a:cubicBezTo>
                    <a:pt x="56" y="58"/>
                    <a:pt x="1" y="155"/>
                    <a:pt x="42" y="252"/>
                  </a:cubicBezTo>
                  <a:cubicBezTo>
                    <a:pt x="73" y="324"/>
                    <a:pt x="142" y="365"/>
                    <a:pt x="214" y="365"/>
                  </a:cubicBezTo>
                  <a:cubicBezTo>
                    <a:pt x="240" y="365"/>
                    <a:pt x="266" y="360"/>
                    <a:pt x="291" y="350"/>
                  </a:cubicBezTo>
                  <a:cubicBezTo>
                    <a:pt x="374" y="322"/>
                    <a:pt x="430" y="211"/>
                    <a:pt x="389" y="113"/>
                  </a:cubicBezTo>
                  <a:cubicBezTo>
                    <a:pt x="358" y="42"/>
                    <a:pt x="289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1319174" y="1429204"/>
              <a:ext cx="19884" cy="17452"/>
            </a:xfrm>
            <a:custGeom>
              <a:avLst/>
              <a:gdLst/>
              <a:ahLst/>
              <a:cxnLst/>
              <a:rect l="l" t="t" r="r" b="b"/>
              <a:pathLst>
                <a:path w="417" h="366" extrusionOk="0">
                  <a:moveTo>
                    <a:pt x="215" y="0"/>
                  </a:moveTo>
                  <a:cubicBezTo>
                    <a:pt x="190" y="0"/>
                    <a:pt x="165" y="6"/>
                    <a:pt x="139" y="17"/>
                  </a:cubicBezTo>
                  <a:cubicBezTo>
                    <a:pt x="42" y="58"/>
                    <a:pt x="1" y="155"/>
                    <a:pt x="42" y="252"/>
                  </a:cubicBezTo>
                  <a:cubicBezTo>
                    <a:pt x="62" y="324"/>
                    <a:pt x="128" y="365"/>
                    <a:pt x="201" y="365"/>
                  </a:cubicBezTo>
                  <a:cubicBezTo>
                    <a:pt x="226" y="365"/>
                    <a:pt x="253" y="360"/>
                    <a:pt x="278" y="350"/>
                  </a:cubicBezTo>
                  <a:cubicBezTo>
                    <a:pt x="375" y="322"/>
                    <a:pt x="417" y="211"/>
                    <a:pt x="375" y="113"/>
                  </a:cubicBezTo>
                  <a:cubicBezTo>
                    <a:pt x="344" y="42"/>
                    <a:pt x="283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177697" y="1410751"/>
              <a:ext cx="17833" cy="52975"/>
            </a:xfrm>
            <a:custGeom>
              <a:avLst/>
              <a:gdLst/>
              <a:ahLst/>
              <a:cxnLst/>
              <a:rect l="l" t="t" r="r" b="b"/>
              <a:pathLst>
                <a:path w="374" h="1111" extrusionOk="0">
                  <a:moveTo>
                    <a:pt x="180" y="1"/>
                  </a:moveTo>
                  <a:cubicBezTo>
                    <a:pt x="83" y="1"/>
                    <a:pt x="0" y="84"/>
                    <a:pt x="0" y="195"/>
                  </a:cubicBezTo>
                  <a:lnTo>
                    <a:pt x="0" y="916"/>
                  </a:lnTo>
                  <a:cubicBezTo>
                    <a:pt x="0" y="1027"/>
                    <a:pt x="83" y="1110"/>
                    <a:pt x="180" y="1110"/>
                  </a:cubicBezTo>
                  <a:cubicBezTo>
                    <a:pt x="291" y="1110"/>
                    <a:pt x="374" y="1027"/>
                    <a:pt x="374" y="916"/>
                  </a:cubicBezTo>
                  <a:lnTo>
                    <a:pt x="374" y="195"/>
                  </a:lnTo>
                  <a:cubicBezTo>
                    <a:pt x="374" y="84"/>
                    <a:pt x="291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1141982" y="1392965"/>
              <a:ext cx="17881" cy="89977"/>
            </a:xfrm>
            <a:custGeom>
              <a:avLst/>
              <a:gdLst/>
              <a:ahLst/>
              <a:cxnLst/>
              <a:rect l="l" t="t" r="r" b="b"/>
              <a:pathLst>
                <a:path w="375" h="1887" extrusionOk="0">
                  <a:moveTo>
                    <a:pt x="180" y="0"/>
                  </a:moveTo>
                  <a:cubicBezTo>
                    <a:pt x="83" y="0"/>
                    <a:pt x="0" y="83"/>
                    <a:pt x="0" y="180"/>
                  </a:cubicBezTo>
                  <a:lnTo>
                    <a:pt x="0" y="1692"/>
                  </a:lnTo>
                  <a:cubicBezTo>
                    <a:pt x="0" y="1803"/>
                    <a:pt x="83" y="1886"/>
                    <a:pt x="180" y="1886"/>
                  </a:cubicBezTo>
                  <a:cubicBezTo>
                    <a:pt x="291" y="1886"/>
                    <a:pt x="374" y="1803"/>
                    <a:pt x="374" y="1692"/>
                  </a:cubicBezTo>
                  <a:lnTo>
                    <a:pt x="374" y="180"/>
                  </a:lnTo>
                  <a:cubicBezTo>
                    <a:pt x="374" y="83"/>
                    <a:pt x="29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1213365" y="1365785"/>
              <a:ext cx="17881" cy="138947"/>
            </a:xfrm>
            <a:custGeom>
              <a:avLst/>
              <a:gdLst/>
              <a:ahLst/>
              <a:cxnLst/>
              <a:rect l="l" t="t" r="r" b="b"/>
              <a:pathLst>
                <a:path w="375" h="2914" extrusionOk="0">
                  <a:moveTo>
                    <a:pt x="181" y="1"/>
                  </a:moveTo>
                  <a:cubicBezTo>
                    <a:pt x="84" y="1"/>
                    <a:pt x="1" y="84"/>
                    <a:pt x="1" y="182"/>
                  </a:cubicBezTo>
                  <a:lnTo>
                    <a:pt x="1" y="2734"/>
                  </a:lnTo>
                  <a:cubicBezTo>
                    <a:pt x="1" y="2830"/>
                    <a:pt x="84" y="2913"/>
                    <a:pt x="181" y="2913"/>
                  </a:cubicBezTo>
                  <a:cubicBezTo>
                    <a:pt x="292" y="2913"/>
                    <a:pt x="375" y="2830"/>
                    <a:pt x="375" y="2734"/>
                  </a:cubicBezTo>
                  <a:lnTo>
                    <a:pt x="375" y="182"/>
                  </a:lnTo>
                  <a:cubicBezTo>
                    <a:pt x="375" y="84"/>
                    <a:pt x="292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1284795" y="1418094"/>
              <a:ext cx="17261" cy="38384"/>
            </a:xfrm>
            <a:custGeom>
              <a:avLst/>
              <a:gdLst/>
              <a:ahLst/>
              <a:cxnLst/>
              <a:rect l="l" t="t" r="r" b="b"/>
              <a:pathLst>
                <a:path w="362" h="805" extrusionOk="0">
                  <a:moveTo>
                    <a:pt x="180" y="0"/>
                  </a:moveTo>
                  <a:cubicBezTo>
                    <a:pt x="84" y="0"/>
                    <a:pt x="1" y="83"/>
                    <a:pt x="1" y="180"/>
                  </a:cubicBezTo>
                  <a:lnTo>
                    <a:pt x="1" y="624"/>
                  </a:lnTo>
                  <a:cubicBezTo>
                    <a:pt x="1" y="721"/>
                    <a:pt x="84" y="804"/>
                    <a:pt x="180" y="804"/>
                  </a:cubicBezTo>
                  <a:cubicBezTo>
                    <a:pt x="278" y="804"/>
                    <a:pt x="361" y="721"/>
                    <a:pt x="361" y="624"/>
                  </a:cubicBezTo>
                  <a:lnTo>
                    <a:pt x="361" y="180"/>
                  </a:lnTo>
                  <a:cubicBezTo>
                    <a:pt x="361" y="83"/>
                    <a:pt x="278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1249080" y="1414756"/>
              <a:ext cx="17261" cy="52928"/>
            </a:xfrm>
            <a:custGeom>
              <a:avLst/>
              <a:gdLst/>
              <a:ahLst/>
              <a:cxnLst/>
              <a:rect l="l" t="t" r="r" b="b"/>
              <a:pathLst>
                <a:path w="362" h="1110" extrusionOk="0">
                  <a:moveTo>
                    <a:pt x="181" y="0"/>
                  </a:moveTo>
                  <a:cubicBezTo>
                    <a:pt x="84" y="0"/>
                    <a:pt x="1" y="83"/>
                    <a:pt x="1" y="181"/>
                  </a:cubicBezTo>
                  <a:lnTo>
                    <a:pt x="1" y="930"/>
                  </a:lnTo>
                  <a:cubicBezTo>
                    <a:pt x="1" y="1026"/>
                    <a:pt x="84" y="1110"/>
                    <a:pt x="181" y="1110"/>
                  </a:cubicBezTo>
                  <a:cubicBezTo>
                    <a:pt x="278" y="1110"/>
                    <a:pt x="361" y="1026"/>
                    <a:pt x="361" y="930"/>
                  </a:cubicBezTo>
                  <a:lnTo>
                    <a:pt x="361" y="181"/>
                  </a:lnTo>
                  <a:cubicBezTo>
                    <a:pt x="361" y="83"/>
                    <a:pt x="27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1344971" y="1493291"/>
              <a:ext cx="106523" cy="123212"/>
            </a:xfrm>
            <a:custGeom>
              <a:avLst/>
              <a:gdLst/>
              <a:ahLst/>
              <a:cxnLst/>
              <a:rect l="l" t="t" r="r" b="b"/>
              <a:pathLst>
                <a:path w="2234" h="2584" extrusionOk="0">
                  <a:moveTo>
                    <a:pt x="832" y="1751"/>
                  </a:moveTo>
                  <a:cubicBezTo>
                    <a:pt x="958" y="1751"/>
                    <a:pt x="1054" y="1862"/>
                    <a:pt x="1054" y="1987"/>
                  </a:cubicBezTo>
                  <a:cubicBezTo>
                    <a:pt x="1054" y="2112"/>
                    <a:pt x="958" y="2209"/>
                    <a:pt x="832" y="2209"/>
                  </a:cubicBezTo>
                  <a:lnTo>
                    <a:pt x="597" y="2209"/>
                  </a:lnTo>
                  <a:cubicBezTo>
                    <a:pt x="472" y="2209"/>
                    <a:pt x="375" y="2112"/>
                    <a:pt x="375" y="1987"/>
                  </a:cubicBezTo>
                  <a:cubicBezTo>
                    <a:pt x="375" y="1862"/>
                    <a:pt x="472" y="1751"/>
                    <a:pt x="597" y="1751"/>
                  </a:cubicBezTo>
                  <a:close/>
                  <a:moveTo>
                    <a:pt x="1235" y="0"/>
                  </a:moveTo>
                  <a:cubicBezTo>
                    <a:pt x="1221" y="0"/>
                    <a:pt x="1207" y="2"/>
                    <a:pt x="1193" y="4"/>
                  </a:cubicBezTo>
                  <a:cubicBezTo>
                    <a:pt x="1110" y="32"/>
                    <a:pt x="1054" y="101"/>
                    <a:pt x="1054" y="184"/>
                  </a:cubicBezTo>
                  <a:lnTo>
                    <a:pt x="1054" y="1432"/>
                  </a:lnTo>
                  <a:cubicBezTo>
                    <a:pt x="985" y="1404"/>
                    <a:pt x="902" y="1391"/>
                    <a:pt x="832" y="1391"/>
                  </a:cubicBezTo>
                  <a:lnTo>
                    <a:pt x="610" y="1391"/>
                  </a:lnTo>
                  <a:cubicBezTo>
                    <a:pt x="277" y="1391"/>
                    <a:pt x="0" y="1668"/>
                    <a:pt x="0" y="2001"/>
                  </a:cubicBezTo>
                  <a:cubicBezTo>
                    <a:pt x="15" y="2319"/>
                    <a:pt x="277" y="2583"/>
                    <a:pt x="597" y="2583"/>
                  </a:cubicBezTo>
                  <a:lnTo>
                    <a:pt x="832" y="2583"/>
                  </a:lnTo>
                  <a:cubicBezTo>
                    <a:pt x="1152" y="2583"/>
                    <a:pt x="1429" y="2319"/>
                    <a:pt x="1429" y="1987"/>
                  </a:cubicBezTo>
                  <a:lnTo>
                    <a:pt x="1429" y="586"/>
                  </a:lnTo>
                  <a:cubicBezTo>
                    <a:pt x="1470" y="614"/>
                    <a:pt x="1540" y="642"/>
                    <a:pt x="1595" y="655"/>
                  </a:cubicBezTo>
                  <a:cubicBezTo>
                    <a:pt x="1790" y="711"/>
                    <a:pt x="1831" y="849"/>
                    <a:pt x="1831" y="849"/>
                  </a:cubicBezTo>
                  <a:cubicBezTo>
                    <a:pt x="1831" y="849"/>
                    <a:pt x="1845" y="864"/>
                    <a:pt x="1845" y="877"/>
                  </a:cubicBezTo>
                  <a:cubicBezTo>
                    <a:pt x="1879" y="946"/>
                    <a:pt x="1951" y="995"/>
                    <a:pt x="2022" y="995"/>
                  </a:cubicBezTo>
                  <a:cubicBezTo>
                    <a:pt x="2037" y="995"/>
                    <a:pt x="2052" y="993"/>
                    <a:pt x="2067" y="988"/>
                  </a:cubicBezTo>
                  <a:cubicBezTo>
                    <a:pt x="2178" y="947"/>
                    <a:pt x="2233" y="849"/>
                    <a:pt x="2191" y="753"/>
                  </a:cubicBezTo>
                  <a:cubicBezTo>
                    <a:pt x="2163" y="628"/>
                    <a:pt x="2025" y="406"/>
                    <a:pt x="1706" y="309"/>
                  </a:cubicBezTo>
                  <a:cubicBezTo>
                    <a:pt x="1498" y="239"/>
                    <a:pt x="1415" y="101"/>
                    <a:pt x="1401" y="87"/>
                  </a:cubicBezTo>
                  <a:cubicBezTo>
                    <a:pt x="1366" y="29"/>
                    <a:pt x="1303" y="0"/>
                    <a:pt x="1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1477913" y="1549557"/>
              <a:ext cx="19407" cy="17547"/>
            </a:xfrm>
            <a:custGeom>
              <a:avLst/>
              <a:gdLst/>
              <a:ahLst/>
              <a:cxnLst/>
              <a:rect l="l" t="t" r="r" b="b"/>
              <a:pathLst>
                <a:path w="407" h="368" extrusionOk="0">
                  <a:moveTo>
                    <a:pt x="181" y="0"/>
                  </a:moveTo>
                  <a:cubicBezTo>
                    <a:pt x="171" y="0"/>
                    <a:pt x="162" y="1"/>
                    <a:pt x="152" y="2"/>
                  </a:cubicBezTo>
                  <a:cubicBezTo>
                    <a:pt x="83" y="17"/>
                    <a:pt x="13" y="85"/>
                    <a:pt x="13" y="169"/>
                  </a:cubicBezTo>
                  <a:cubicBezTo>
                    <a:pt x="0" y="239"/>
                    <a:pt x="41" y="322"/>
                    <a:pt x="111" y="350"/>
                  </a:cubicBezTo>
                  <a:cubicBezTo>
                    <a:pt x="136" y="362"/>
                    <a:pt x="162" y="368"/>
                    <a:pt x="188" y="368"/>
                  </a:cubicBezTo>
                  <a:cubicBezTo>
                    <a:pt x="303" y="368"/>
                    <a:pt x="406" y="252"/>
                    <a:pt x="361" y="128"/>
                  </a:cubicBezTo>
                  <a:cubicBezTo>
                    <a:pt x="336" y="53"/>
                    <a:pt x="266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close up of a number&#10;&#10;Description automatically generated">
            <a:extLst>
              <a:ext uri="{FF2B5EF4-FFF2-40B4-BE49-F238E27FC236}">
                <a16:creationId xmlns:a16="http://schemas.microsoft.com/office/drawing/2014/main" id="{4231A722-2CF2-1C1F-6CF6-C11C37FD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59" y="3722611"/>
            <a:ext cx="2649956" cy="503322"/>
          </a:xfrm>
          <a:prstGeom prst="rect">
            <a:avLst/>
          </a:prstGeom>
        </p:spPr>
      </p:pic>
      <p:pic>
        <p:nvPicPr>
          <p:cNvPr id="9" name="Picture 8" descr="A close-up of a message&#10;&#10;Description automatically generated">
            <a:extLst>
              <a:ext uri="{FF2B5EF4-FFF2-40B4-BE49-F238E27FC236}">
                <a16:creationId xmlns:a16="http://schemas.microsoft.com/office/drawing/2014/main" id="{B0CA6F28-F789-2066-122A-E05D39FE0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063" y="2653925"/>
            <a:ext cx="1630281" cy="661739"/>
          </a:xfrm>
          <a:prstGeom prst="rect">
            <a:avLst/>
          </a:prstGeom>
        </p:spPr>
      </p:pic>
      <p:pic>
        <p:nvPicPr>
          <p:cNvPr id="10" name="Picture 9" descr="A close-up of a text&#10;&#10;Description automatically generated">
            <a:extLst>
              <a:ext uri="{FF2B5EF4-FFF2-40B4-BE49-F238E27FC236}">
                <a16:creationId xmlns:a16="http://schemas.microsoft.com/office/drawing/2014/main" id="{242F0F41-13E9-EEFA-CE7A-A04CBE4106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8" t="-2271" r="-404" b="-2618"/>
          <a:stretch/>
        </p:blipFill>
        <p:spPr>
          <a:xfrm>
            <a:off x="3449804" y="1593081"/>
            <a:ext cx="2227832" cy="7041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lang="en-US"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558762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"/>
              <a:t>Collaborative-Based </a:t>
            </a:r>
            <a:endParaRPr lang="en-US"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52620" y="3014823"/>
            <a:ext cx="1572389" cy="51710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4229989" y="2968045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6" name="Google Shape;396;p31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3068957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9"/>
          <p:cNvSpPr txBox="1">
            <a:spLocks noGrp="1"/>
          </p:cNvSpPr>
          <p:nvPr>
            <p:ph type="subTitle" idx="1"/>
          </p:nvPr>
        </p:nvSpPr>
        <p:spPr>
          <a:xfrm>
            <a:off x="2402125" y="951759"/>
            <a:ext cx="5658900" cy="18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sz="1800" err="1"/>
              <a:t>UserArtistTable</a:t>
            </a:r>
          </a:p>
        </p:txBody>
      </p:sp>
      <p:grpSp>
        <p:nvGrpSpPr>
          <p:cNvPr id="931" name="Google Shape;931;p39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932" name="Google Shape;932;p39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5" name="Google Shape;935;p39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936" name="Google Shape;936;p39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9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2" name="Google Shape;942;p39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1" name="Google Shape;951;p39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2" name="Google Shape;952;p39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953" name="Google Shape;953;p39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954" name="Google Shape;954;p39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39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6" name="Google Shape;956;p39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957" name="Google Shape;957;p39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59" name="Google Shape;959;p39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61" name="Google Shape;961;p39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Our Music Playlists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962" name="Google Shape;962;p39"/>
          <p:cNvSpPr/>
          <p:nvPr/>
        </p:nvSpPr>
        <p:spPr>
          <a:xfrm>
            <a:off x="3974600" y="421446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3966070" y="4210237"/>
            <a:ext cx="1977556" cy="47444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9"/>
          <p:cNvGrpSpPr/>
          <p:nvPr/>
        </p:nvGrpSpPr>
        <p:grpSpPr>
          <a:xfrm>
            <a:off x="5884633" y="4163460"/>
            <a:ext cx="146045" cy="146102"/>
            <a:chOff x="4519857" y="4154930"/>
            <a:chExt cx="146045" cy="146102"/>
          </a:xfrm>
        </p:grpSpPr>
        <p:sp>
          <p:nvSpPr>
            <p:cNvPr id="965" name="Google Shape;965;p39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39"/>
          <p:cNvGrpSpPr/>
          <p:nvPr/>
        </p:nvGrpSpPr>
        <p:grpSpPr>
          <a:xfrm>
            <a:off x="2821234" y="3986650"/>
            <a:ext cx="492273" cy="482094"/>
            <a:chOff x="2821234" y="3986650"/>
            <a:chExt cx="492273" cy="482094"/>
          </a:xfrm>
        </p:grpSpPr>
        <p:sp>
          <p:nvSpPr>
            <p:cNvPr id="968" name="Google Shape;968;p39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39"/>
          <p:cNvGrpSpPr/>
          <p:nvPr/>
        </p:nvGrpSpPr>
        <p:grpSpPr>
          <a:xfrm>
            <a:off x="3455209" y="4097008"/>
            <a:ext cx="261293" cy="261337"/>
            <a:chOff x="3455209" y="4097008"/>
            <a:chExt cx="261293" cy="261337"/>
          </a:xfrm>
        </p:grpSpPr>
        <p:sp>
          <p:nvSpPr>
            <p:cNvPr id="972" name="Google Shape;972;p39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39"/>
          <p:cNvGrpSpPr/>
          <p:nvPr/>
        </p:nvGrpSpPr>
        <p:grpSpPr>
          <a:xfrm>
            <a:off x="2402125" y="4097008"/>
            <a:ext cx="260668" cy="261337"/>
            <a:chOff x="2402125" y="4097008"/>
            <a:chExt cx="260668" cy="261337"/>
          </a:xfrm>
        </p:grpSpPr>
        <p:sp>
          <p:nvSpPr>
            <p:cNvPr id="976" name="Google Shape;976;p39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B534756-BD8F-18CB-ECA1-AC3C3F7B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01" y="750647"/>
            <a:ext cx="2549698" cy="1442320"/>
          </a:xfrm>
          <a:prstGeom prst="rect">
            <a:avLst/>
          </a:prstGeom>
        </p:spPr>
      </p:pic>
      <p:pic>
        <p:nvPicPr>
          <p:cNvPr id="5" name="Picture 4" descr="Coldplay - Wikipedia">
            <a:extLst>
              <a:ext uri="{FF2B5EF4-FFF2-40B4-BE49-F238E27FC236}">
                <a16:creationId xmlns:a16="http://schemas.microsoft.com/office/drawing/2014/main" id="{F605C7ED-8698-BA73-E212-782EB996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91" y="2310857"/>
            <a:ext cx="2619375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0F5EE4-AD96-695E-FA63-C8F829039B62}"/>
              </a:ext>
            </a:extLst>
          </p:cNvPr>
          <p:cNvSpPr txBox="1"/>
          <p:nvPr/>
        </p:nvSpPr>
        <p:spPr>
          <a:xfrm>
            <a:off x="2405389" y="1665570"/>
            <a:ext cx="322936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err="1">
                <a:solidFill>
                  <a:schemeClr val="tx1"/>
                </a:solidFill>
              </a:rPr>
              <a:t>UserID</a:t>
            </a:r>
            <a:r>
              <a:rPr lang="en-US">
                <a:solidFill>
                  <a:schemeClr val="tx1"/>
                </a:solidFill>
              </a:rPr>
              <a:t> is a number that represents the user</a:t>
            </a:r>
          </a:p>
          <a:p>
            <a:pPr marL="285750" indent="-285750">
              <a:buChar char="•"/>
            </a:pPr>
            <a:r>
              <a:rPr lang="en-US" err="1">
                <a:solidFill>
                  <a:schemeClr val="tx1"/>
                </a:solidFill>
              </a:rPr>
              <a:t>ArtistID</a:t>
            </a:r>
            <a:r>
              <a:rPr lang="en-US">
                <a:solidFill>
                  <a:schemeClr val="tx1"/>
                </a:solidFill>
              </a:rPr>
              <a:t> represents a specific artist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</a:rPr>
              <a:t>Weight is how much the user listened to a specific artist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</a:rPr>
              <a:t>This is the main table that is used for collaborative based filter</a:t>
            </a:r>
          </a:p>
          <a:p>
            <a:pPr marL="285750" indent="-285750">
              <a:buChar char="•"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41701B1C71C74AB866E798639EB8A1" ma:contentTypeVersion="7" ma:contentTypeDescription="Create a new document." ma:contentTypeScope="" ma:versionID="ca62f4c09c045886a170c2e068c2665b">
  <xsd:schema xmlns:xsd="http://www.w3.org/2001/XMLSchema" xmlns:xs="http://www.w3.org/2001/XMLSchema" xmlns:p="http://schemas.microsoft.com/office/2006/metadata/properties" xmlns:ns2="f4104e9f-aac9-496f-b087-9279fe108eb5" targetNamespace="http://schemas.microsoft.com/office/2006/metadata/properties" ma:root="true" ma:fieldsID="10f69215a318fc79e121bb8a5a8c79f7" ns2:_="">
    <xsd:import namespace="f4104e9f-aac9-496f-b087-9279fe108e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04e9f-aac9-496f-b087-9279fe108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06881E-5C93-485F-AEF7-FB4881C2C3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6AC91F-1DBC-42C7-8A59-E649AB0B7E0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F6E99E4-7288-4F6C-AAEC-69D08B131EA6}">
  <ds:schemaRefs>
    <ds:schemaRef ds:uri="f4104e9f-aac9-496f-b087-9279fe108e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Music Subject for High School: Sharing Our Music Playlists! by Slidesgo</vt:lpstr>
      <vt:lpstr>THE  TREBLE MAKERS!</vt:lpstr>
      <vt:lpstr>01</vt:lpstr>
      <vt:lpstr>Introduction</vt:lpstr>
      <vt:lpstr>02</vt:lpstr>
      <vt:lpstr>Tools Used</vt:lpstr>
      <vt:lpstr>Data Overview</vt:lpstr>
      <vt:lpstr>We started off by cleaning the data to complete a thorough exploration of the data. This is necessary To ensure consistency and facilitate accurate data comparison. The purpose was to:</vt:lpstr>
      <vt:lpstr>03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For the content-based filtering, we did some data cleaning to emphasize music-related hashtags. This involved eliminating irrelevant hashtags and grouping similar ones.</vt:lpstr>
      <vt:lpstr>The list was refined using machine learning techniques. We created a terms versus frequency graph for bigrams and unigrams to find the top 10 values that match in both the graphs and further modify the database.</vt:lpstr>
      <vt:lpstr>PowerPoint Presentation</vt:lpstr>
      <vt:lpstr>PowerPoint Presentation</vt:lpstr>
      <vt:lpstr>To help improve the accuracy and relevance of our music recommendations system we grouped the hashtags into categories. A new column was created, and we identified key terms that are indicative of the specific genre. </vt:lpstr>
      <vt:lpstr>Then, we created a table called 'ArtistsCategories' where we have Artist ID, Artist's Name, Tag Value related to them and which Category they belong to. The following is an example of Coldplay:</vt:lpstr>
      <vt:lpstr>We tried filtering by Category, User ID and Artist Name --&gt; Unfortunately, we got thousands of results for the recommendations</vt:lpstr>
      <vt:lpstr>Part of our huge one hot encoding table:</vt:lpstr>
      <vt:lpstr>Created a table specifically for the artist "RIHANNA":</vt:lpstr>
      <vt:lpstr>Part of our similarity score table:</vt:lpstr>
      <vt:lpstr>PowerPoint Presentation</vt:lpstr>
      <vt:lpstr>05</vt:lpstr>
      <vt:lpstr>Checked recommendation for a specific user: </vt:lpstr>
      <vt:lpstr>Checked recommendation for a specific user: 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</dc:title>
  <cp:revision>2</cp:revision>
  <dcterms:modified xsi:type="dcterms:W3CDTF">2024-11-12T16:13:26Z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0x0101001741701B1C71C74AB866E798639EB8A1</vt:lpwstr>
  </property>
</Properties>
</file>